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79" r:id="rId7"/>
    <p:sldId id="261" r:id="rId8"/>
    <p:sldId id="262" r:id="rId9"/>
    <p:sldId id="263" r:id="rId10"/>
    <p:sldId id="265" r:id="rId11"/>
    <p:sldId id="266" r:id="rId12"/>
    <p:sldId id="290" r:id="rId13"/>
    <p:sldId id="282" r:id="rId14"/>
    <p:sldId id="267" r:id="rId15"/>
    <p:sldId id="287" r:id="rId16"/>
    <p:sldId id="288" r:id="rId17"/>
    <p:sldId id="289" r:id="rId18"/>
    <p:sldId id="291" r:id="rId19"/>
    <p:sldId id="277" r:id="rId20"/>
  </p:sldIdLst>
  <p:sldSz cx="18288000" cy="10287000"/>
  <p:notesSz cx="6858000" cy="9144000"/>
  <p:embeddedFontLst>
    <p:embeddedFont>
      <p:font typeface="Aileron Heavy Bold" panose="020B0604020202020204" charset="0"/>
      <p:regular r:id="rId22"/>
    </p:embeddedFont>
    <p:embeddedFont>
      <p:font typeface="Hertical Texture" panose="020B0604020202020204" charset="0"/>
      <p:regular r:id="rId23"/>
    </p:embeddedFont>
    <p:embeddedFont>
      <p:font typeface="Montserrat" panose="00000500000000000000" pitchFamily="2" charset="0"/>
      <p:regular r:id="rId24"/>
      <p:bold r:id="rId25"/>
      <p:italic r:id="rId26"/>
      <p:boldItalic r:id="rId27"/>
    </p:embeddedFont>
    <p:embeddedFont>
      <p:font typeface="Montserrat Bold" panose="00000800000000000000" charset="0"/>
      <p:regular r:id="rId28"/>
    </p:embeddedFont>
    <p:embeddedFont>
      <p:font typeface="Poppins Bold" panose="020B0604020202020204" charset="0"/>
      <p:regular r:id="rId29"/>
    </p:embeddedFont>
    <p:embeddedFont>
      <p:font typeface="Poppins ExtraBold Bold" panose="020B0604020202020204" charset="0"/>
      <p:regular r:id="rId30"/>
    </p:embeddedFont>
    <p:embeddedFont>
      <p:font typeface="Poppins Medium" panose="00000600000000000000" pitchFamily="2" charset="0"/>
      <p:regular r:id="rId31"/>
      <p:italic r:id="rId32"/>
    </p:embeddedFont>
    <p:embeddedFont>
      <p:font typeface="Poppins Medium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7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74B3E-E9CE-4899-A018-C09960A89E33}" type="datetimeFigureOut">
              <a:rPr lang="en-AU" smtClean="0"/>
              <a:t>10/11/2025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24B51-494C-4DAC-B849-356D4F88A787}" type="slidenum">
              <a:rPr lang="en-AU" smtClean="0"/>
              <a:t>‹#›</a:t>
            </a:fld>
            <a:endParaRPr lang="en-AU"/>
          </a:p>
        </p:txBody>
      </p:sp>
    </p:spTree>
    <p:extLst>
      <p:ext uri="{BB962C8B-B14F-4D97-AF65-F5344CB8AC3E}">
        <p14:creationId xmlns:p14="http://schemas.microsoft.com/office/powerpoint/2010/main" val="3254367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800000">
            <a:off x="0" y="7065308"/>
            <a:ext cx="3221692" cy="3221692"/>
          </a:xfrm>
          <a:custGeom>
            <a:avLst/>
            <a:gdLst/>
            <a:ahLst/>
            <a:cxnLst/>
            <a:rect l="l" t="t" r="r" b="b"/>
            <a:pathLst>
              <a:path w="3221692" h="3221692">
                <a:moveTo>
                  <a:pt x="0" y="0"/>
                </a:moveTo>
                <a:lnTo>
                  <a:pt x="3221692" y="0"/>
                </a:lnTo>
                <a:lnTo>
                  <a:pt x="3221692" y="3221692"/>
                </a:lnTo>
                <a:lnTo>
                  <a:pt x="0" y="3221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5445286" y="-1267018"/>
            <a:ext cx="16851612" cy="9479032"/>
          </a:xfrm>
          <a:custGeom>
            <a:avLst/>
            <a:gdLst/>
            <a:ahLst/>
            <a:cxnLst/>
            <a:rect l="l" t="t" r="r" b="b"/>
            <a:pathLst>
              <a:path w="16851612" h="9479032">
                <a:moveTo>
                  <a:pt x="0" y="0"/>
                </a:moveTo>
                <a:lnTo>
                  <a:pt x="16851612" y="0"/>
                </a:lnTo>
                <a:lnTo>
                  <a:pt x="16851612" y="9479032"/>
                </a:lnTo>
                <a:lnTo>
                  <a:pt x="0" y="9479032"/>
                </a:lnTo>
                <a:lnTo>
                  <a:pt x="0" y="0"/>
                </a:lnTo>
                <a:close/>
              </a:path>
            </a:pathLst>
          </a:custGeom>
          <a:blipFill>
            <a:blip r:embed="rId4"/>
            <a:stretch>
              <a:fillRect/>
            </a:stretch>
          </a:blipFill>
        </p:spPr>
        <p:txBody>
          <a:bodyPr/>
          <a:lstStyle/>
          <a:p>
            <a:endParaRPr lang="en-AU"/>
          </a:p>
        </p:txBody>
      </p:sp>
      <p:grpSp>
        <p:nvGrpSpPr>
          <p:cNvPr id="4" name="Group 4"/>
          <p:cNvGrpSpPr/>
          <p:nvPr/>
        </p:nvGrpSpPr>
        <p:grpSpPr>
          <a:xfrm rot="-8100000">
            <a:off x="-5196152" y="2714061"/>
            <a:ext cx="22404652" cy="8950886"/>
            <a:chOff x="0" y="0"/>
            <a:chExt cx="35276568" cy="14093347"/>
          </a:xfrm>
        </p:grpSpPr>
        <p:sp>
          <p:nvSpPr>
            <p:cNvPr id="5" name="Freeform 5"/>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1EFE1"/>
            </a:solidFill>
          </p:spPr>
          <p:txBody>
            <a:bodyPr/>
            <a:lstStyle/>
            <a:p>
              <a:endParaRPr lang="en-AU"/>
            </a:p>
          </p:txBody>
        </p:sp>
      </p:grpSp>
      <p:sp>
        <p:nvSpPr>
          <p:cNvPr id="6" name="Freeform 6"/>
          <p:cNvSpPr/>
          <p:nvPr/>
        </p:nvSpPr>
        <p:spPr>
          <a:xfrm rot="5400000">
            <a:off x="11610748" y="3135547"/>
            <a:ext cx="7151453" cy="7151453"/>
          </a:xfrm>
          <a:custGeom>
            <a:avLst/>
            <a:gdLst/>
            <a:ahLst/>
            <a:cxnLst/>
            <a:rect l="l" t="t" r="r" b="b"/>
            <a:pathLst>
              <a:path w="7151453" h="7151453">
                <a:moveTo>
                  <a:pt x="0" y="0"/>
                </a:moveTo>
                <a:lnTo>
                  <a:pt x="7151453" y="0"/>
                </a:lnTo>
                <a:lnTo>
                  <a:pt x="7151453" y="7151453"/>
                </a:lnTo>
                <a:lnTo>
                  <a:pt x="0" y="715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5284156" y="7785747"/>
            <a:ext cx="2085017" cy="2085017"/>
          </a:xfrm>
          <a:custGeom>
            <a:avLst/>
            <a:gdLst/>
            <a:ahLst/>
            <a:cxnLst/>
            <a:rect l="l" t="t" r="r" b="b"/>
            <a:pathLst>
              <a:path w="2085017" h="2085017">
                <a:moveTo>
                  <a:pt x="0" y="0"/>
                </a:moveTo>
                <a:lnTo>
                  <a:pt x="2085017" y="0"/>
                </a:lnTo>
                <a:lnTo>
                  <a:pt x="2085017" y="2085017"/>
                </a:lnTo>
                <a:lnTo>
                  <a:pt x="0" y="2085017"/>
                </a:lnTo>
                <a:lnTo>
                  <a:pt x="0" y="0"/>
                </a:lnTo>
                <a:close/>
              </a:path>
            </a:pathLst>
          </a:custGeom>
          <a:blipFill>
            <a:blip r:embed="rId7"/>
            <a:stretch>
              <a:fillRect/>
            </a:stretch>
          </a:blipFill>
        </p:spPr>
        <p:txBody>
          <a:bodyPr/>
          <a:lstStyle/>
          <a:p>
            <a:endParaRPr lang="en-AU"/>
          </a:p>
        </p:txBody>
      </p:sp>
      <p:sp>
        <p:nvSpPr>
          <p:cNvPr id="8" name="TextBox 8"/>
          <p:cNvSpPr txBox="1"/>
          <p:nvPr/>
        </p:nvSpPr>
        <p:spPr>
          <a:xfrm>
            <a:off x="337299" y="4574414"/>
            <a:ext cx="9930283" cy="1929766"/>
          </a:xfrm>
          <a:prstGeom prst="rect">
            <a:avLst/>
          </a:prstGeom>
        </p:spPr>
        <p:txBody>
          <a:bodyPr lIns="0" tIns="0" rIns="0" bIns="0" rtlCol="0" anchor="t">
            <a:spAutoFit/>
          </a:bodyPr>
          <a:lstStyle/>
          <a:p>
            <a:pPr algn="l">
              <a:lnSpc>
                <a:spcPts val="5040"/>
              </a:lnSpc>
            </a:pPr>
            <a:r>
              <a:rPr lang="en-US" sz="4800" b="1" dirty="0">
                <a:solidFill>
                  <a:srgbClr val="042A21"/>
                </a:solidFill>
                <a:latin typeface="Montserrat Bold"/>
                <a:ea typeface="Montserrat Bold"/>
                <a:cs typeface="Montserrat Bold"/>
                <a:sym typeface="Montserrat Bold"/>
              </a:rPr>
              <a:t>Upper Lachlan Shire Council Community Outreach Meeting </a:t>
            </a:r>
          </a:p>
          <a:p>
            <a:pPr algn="l">
              <a:lnSpc>
                <a:spcPts val="5040"/>
              </a:lnSpc>
            </a:pPr>
            <a:r>
              <a:rPr lang="en-US" sz="4800" b="1" dirty="0">
                <a:solidFill>
                  <a:srgbClr val="000000"/>
                </a:solidFill>
                <a:latin typeface="Montserrat Bold"/>
                <a:ea typeface="Montserrat Bold"/>
                <a:cs typeface="Montserrat Bold"/>
                <a:sym typeface="Montserrat Bold"/>
              </a:rPr>
              <a:t>Bigga</a:t>
            </a:r>
          </a:p>
        </p:txBody>
      </p:sp>
      <p:sp>
        <p:nvSpPr>
          <p:cNvPr id="9" name="TextBox 9"/>
          <p:cNvSpPr txBox="1"/>
          <p:nvPr/>
        </p:nvSpPr>
        <p:spPr>
          <a:xfrm>
            <a:off x="337299" y="6545400"/>
            <a:ext cx="5107987" cy="431029"/>
          </a:xfrm>
          <a:prstGeom prst="rect">
            <a:avLst/>
          </a:prstGeom>
        </p:spPr>
        <p:txBody>
          <a:bodyPr lIns="0" tIns="0" rIns="0" bIns="0" rtlCol="0" anchor="t">
            <a:spAutoFit/>
          </a:bodyPr>
          <a:lstStyle/>
          <a:p>
            <a:pPr marL="0" lvl="0" indent="0" algn="l">
              <a:lnSpc>
                <a:spcPts val="3542"/>
              </a:lnSpc>
              <a:spcBef>
                <a:spcPct val="0"/>
              </a:spcBef>
            </a:pPr>
            <a:r>
              <a:rPr lang="en-US" sz="2530" spc="50">
                <a:solidFill>
                  <a:srgbClr val="192954"/>
                </a:solidFill>
                <a:latin typeface="Montserrat"/>
                <a:ea typeface="Montserrat"/>
                <a:cs typeface="Montserrat"/>
                <a:sym typeface="Montserrat"/>
              </a:rPr>
              <a:t>28 October 2025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AutoShape 2"/>
          <p:cNvSpPr/>
          <p:nvPr/>
        </p:nvSpPr>
        <p:spPr>
          <a:xfrm>
            <a:off x="1684976" y="9253538"/>
            <a:ext cx="14918048" cy="0"/>
          </a:xfrm>
          <a:prstGeom prst="line">
            <a:avLst/>
          </a:prstGeom>
          <a:ln w="9525" cap="rnd">
            <a:solidFill>
              <a:srgbClr val="000000"/>
            </a:solidFill>
            <a:prstDash val="solid"/>
            <a:headEnd type="none" w="sm" len="sm"/>
            <a:tailEnd type="none" w="sm" len="sm"/>
          </a:ln>
        </p:spPr>
        <p:txBody>
          <a:bodyPr/>
          <a:lstStyle/>
          <a:p>
            <a:endParaRPr lang="en-AU"/>
          </a:p>
        </p:txBody>
      </p:sp>
      <p:grpSp>
        <p:nvGrpSpPr>
          <p:cNvPr id="3" name="Group 3"/>
          <p:cNvGrpSpPr>
            <a:grpSpLocks noChangeAspect="1"/>
          </p:cNvGrpSpPr>
          <p:nvPr/>
        </p:nvGrpSpPr>
        <p:grpSpPr>
          <a:xfrm>
            <a:off x="11018213" y="2960585"/>
            <a:ext cx="6603101" cy="5246370"/>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2"/>
              <a:stretch>
                <a:fillRect l="-19734" t="-7193" b="-13801"/>
              </a:stretch>
            </a:blipFill>
          </p:spPr>
          <p:txBody>
            <a:bodyPr/>
            <a:lstStyle/>
            <a:p>
              <a:endParaRPr lang="en-AU"/>
            </a:p>
          </p:txBody>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3"/>
              <a:stretch>
                <a:fillRect t="-29" b="-29"/>
              </a:stretch>
            </a:blipFill>
          </p:spPr>
          <p:txBody>
            <a:bodyPr/>
            <a:lstStyle/>
            <a:p>
              <a:endParaRPr lang="en-AU"/>
            </a:p>
          </p:txBody>
        </p:sp>
      </p:grpSp>
      <p:sp>
        <p:nvSpPr>
          <p:cNvPr id="6" name="TextBox 6"/>
          <p:cNvSpPr txBox="1"/>
          <p:nvPr/>
        </p:nvSpPr>
        <p:spPr>
          <a:xfrm>
            <a:off x="1028700" y="2250201"/>
            <a:ext cx="9206424" cy="7207166"/>
          </a:xfrm>
          <a:prstGeom prst="rect">
            <a:avLst/>
          </a:prstGeom>
        </p:spPr>
        <p:txBody>
          <a:bodyPr lIns="0" tIns="0" rIns="0" bIns="0" rtlCol="0" anchor="t">
            <a:spAutoFit/>
          </a:bodyPr>
          <a:lstStyle/>
          <a:p>
            <a:pPr algn="just">
              <a:lnSpc>
                <a:spcPts val="3878"/>
              </a:lnSpc>
            </a:pPr>
            <a:endParaRPr dirty="0"/>
          </a:p>
          <a:p>
            <a:pPr algn="just">
              <a:lnSpc>
                <a:spcPts val="3878"/>
              </a:lnSpc>
            </a:pPr>
            <a:endParaRPr dirty="0"/>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Roads/Bridges/Footpath </a:t>
            </a:r>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DWM Waste Collection </a:t>
            </a:r>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Waste Transfer Station</a:t>
            </a:r>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Hall and Toilet Amenities</a:t>
            </a:r>
          </a:p>
          <a:p>
            <a:pPr marL="598146" lvl="1" indent="-299073" algn="just">
              <a:lnSpc>
                <a:spcPts val="3878"/>
              </a:lnSpc>
              <a:buFont typeface="Arial"/>
              <a:buChar char="•"/>
            </a:pPr>
            <a:r>
              <a:rPr lang="en-US" sz="2770" dirty="0">
                <a:latin typeface="Poppins Medium"/>
              </a:rPr>
              <a:t>Sporting Field/Camping Ground</a:t>
            </a:r>
          </a:p>
          <a:p>
            <a:pPr marL="598146" lvl="1" indent="-299073" algn="just">
              <a:lnSpc>
                <a:spcPts val="3878"/>
              </a:lnSpc>
              <a:buFont typeface="Arial"/>
              <a:buChar char="•"/>
            </a:pPr>
            <a:r>
              <a:rPr lang="en-US" sz="2770" dirty="0">
                <a:latin typeface="Poppins Medium"/>
              </a:rPr>
              <a:t>Playground, Parks and Gardens</a:t>
            </a:r>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Cemetery management</a:t>
            </a:r>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Ranger / Animal Control</a:t>
            </a:r>
          </a:p>
          <a:p>
            <a:pPr marL="598146" lvl="1" indent="-299073" algn="just">
              <a:lnSpc>
                <a:spcPts val="3878"/>
              </a:lnSpc>
              <a:buFont typeface="Arial"/>
              <a:buChar char="•"/>
            </a:pPr>
            <a:r>
              <a:rPr lang="en-US" sz="2770" dirty="0">
                <a:solidFill>
                  <a:srgbClr val="000000"/>
                </a:solidFill>
                <a:latin typeface="Poppins Medium"/>
                <a:ea typeface="Poppins Medium"/>
                <a:cs typeface="Poppins Medium"/>
                <a:sym typeface="Poppins Medium"/>
              </a:rPr>
              <a:t>Biosecurity and Noxious Weeds Control </a:t>
            </a:r>
          </a:p>
          <a:p>
            <a:pPr algn="just">
              <a:lnSpc>
                <a:spcPts val="3878"/>
              </a:lnSpc>
            </a:pPr>
            <a:endParaRPr lang="en-US" sz="2770" dirty="0">
              <a:solidFill>
                <a:srgbClr val="000000"/>
              </a:solidFill>
              <a:latin typeface="Poppins Medium"/>
              <a:ea typeface="Poppins Medium"/>
              <a:cs typeface="Poppins Medium"/>
              <a:sym typeface="Poppins Medium"/>
            </a:endParaRPr>
          </a:p>
          <a:p>
            <a:pPr algn="l">
              <a:lnSpc>
                <a:spcPts val="6553"/>
              </a:lnSpc>
            </a:pPr>
            <a:endParaRPr lang="en-US" sz="2770" dirty="0">
              <a:solidFill>
                <a:srgbClr val="000000"/>
              </a:solidFill>
              <a:latin typeface="Poppins Medium"/>
              <a:ea typeface="Poppins Medium"/>
              <a:cs typeface="Poppins Medium"/>
              <a:sym typeface="Poppins Medium"/>
            </a:endParaRPr>
          </a:p>
          <a:p>
            <a:pPr algn="l">
              <a:lnSpc>
                <a:spcPts val="2674"/>
              </a:lnSpc>
              <a:spcBef>
                <a:spcPct val="0"/>
              </a:spcBef>
            </a:pPr>
            <a:endParaRPr lang="en-US" sz="2770" dirty="0">
              <a:solidFill>
                <a:srgbClr val="000000"/>
              </a:solidFill>
              <a:latin typeface="Poppins Medium"/>
              <a:ea typeface="Poppins Medium"/>
              <a:cs typeface="Poppins Medium"/>
              <a:sym typeface="Poppins Medium"/>
            </a:endParaRPr>
          </a:p>
        </p:txBody>
      </p:sp>
      <p:sp>
        <p:nvSpPr>
          <p:cNvPr id="7" name="TextBox 7"/>
          <p:cNvSpPr txBox="1"/>
          <p:nvPr/>
        </p:nvSpPr>
        <p:spPr>
          <a:xfrm>
            <a:off x="1318930" y="1812776"/>
            <a:ext cx="16553713" cy="1184107"/>
          </a:xfrm>
          <a:prstGeom prst="rect">
            <a:avLst/>
          </a:prstGeom>
        </p:spPr>
        <p:txBody>
          <a:bodyPr lIns="0" tIns="0" rIns="0" bIns="0" rtlCol="0" anchor="t">
            <a:spAutoFit/>
          </a:bodyPr>
          <a:lstStyle/>
          <a:p>
            <a:pPr algn="l">
              <a:lnSpc>
                <a:spcPts val="4063"/>
              </a:lnSpc>
            </a:pPr>
            <a:r>
              <a:rPr lang="en-US" sz="3870" b="1" dirty="0">
                <a:solidFill>
                  <a:srgbClr val="063831"/>
                </a:solidFill>
                <a:latin typeface="Poppins Bold"/>
                <a:ea typeface="Poppins Bold"/>
                <a:cs typeface="Poppins Bold"/>
                <a:sym typeface="Poppins Bold"/>
              </a:rPr>
              <a:t>Council services provided to Bigga Region  </a:t>
            </a:r>
          </a:p>
          <a:p>
            <a:pPr algn="l">
              <a:lnSpc>
                <a:spcPts val="5428"/>
              </a:lnSpc>
            </a:pPr>
            <a:endParaRPr lang="en-US" sz="3870" b="1" dirty="0">
              <a:solidFill>
                <a:srgbClr val="063831"/>
              </a:solidFill>
              <a:latin typeface="Poppins Bold"/>
              <a:ea typeface="Poppins Bold"/>
              <a:cs typeface="Poppins Bold"/>
              <a:sym typeface="Poppins Bold"/>
            </a:endParaRPr>
          </a:p>
        </p:txBody>
      </p:sp>
      <p:sp>
        <p:nvSpPr>
          <p:cNvPr id="8" name="TextBox 8"/>
          <p:cNvSpPr txBox="1"/>
          <p:nvPr/>
        </p:nvSpPr>
        <p:spPr>
          <a:xfrm>
            <a:off x="9880707" y="7036071"/>
            <a:ext cx="9206424" cy="1016000"/>
          </a:xfrm>
          <a:prstGeom prst="rect">
            <a:avLst/>
          </a:prstGeom>
        </p:spPr>
        <p:txBody>
          <a:bodyPr lIns="0" tIns="0" rIns="0" bIns="0" rtlCol="0" anchor="t">
            <a:spAutoFit/>
          </a:bodyPr>
          <a:lstStyle/>
          <a:p>
            <a:pPr marL="0" lvl="0" indent="0" algn="ctr">
              <a:lnSpc>
                <a:spcPts val="7000"/>
              </a:lnSpc>
              <a:spcBef>
                <a:spcPct val="0"/>
              </a:spcBef>
            </a:pPr>
            <a:r>
              <a:rPr lang="en-US" sz="5000">
                <a:solidFill>
                  <a:srgbClr val="000000"/>
                </a:solidFill>
                <a:latin typeface="Hertical Texture"/>
                <a:ea typeface="Hertical Texture"/>
                <a:cs typeface="Hertical Texture"/>
                <a:sym typeface="Hertical Texture"/>
              </a:rPr>
              <a:t>bigga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p:cNvGrpSpPr/>
        <p:nvPr/>
      </p:nvGrpSpPr>
      <p:grpSpPr>
        <a:xfrm>
          <a:off x="0" y="0"/>
          <a:ext cx="0" cy="0"/>
          <a:chOff x="0" y="0"/>
          <a:chExt cx="0" cy="0"/>
        </a:xfrm>
      </p:grpSpPr>
      <p:sp>
        <p:nvSpPr>
          <p:cNvPr id="2" name="TextBox 2"/>
          <p:cNvSpPr txBox="1"/>
          <p:nvPr/>
        </p:nvSpPr>
        <p:spPr>
          <a:xfrm>
            <a:off x="944826" y="651272"/>
            <a:ext cx="14746138" cy="820923"/>
          </a:xfrm>
          <a:prstGeom prst="rect">
            <a:avLst/>
          </a:prstGeom>
        </p:spPr>
        <p:txBody>
          <a:bodyPr lIns="0" tIns="0" rIns="0" bIns="0" rtlCol="0" anchor="t">
            <a:spAutoFit/>
          </a:bodyPr>
          <a:lstStyle/>
          <a:p>
            <a:pPr algn="l">
              <a:lnSpc>
                <a:spcPts val="5880"/>
              </a:lnSpc>
            </a:pPr>
            <a:r>
              <a:rPr lang="en-US" sz="5600" b="1">
                <a:solidFill>
                  <a:srgbClr val="063831"/>
                </a:solidFill>
                <a:latin typeface="Poppins Bold"/>
                <a:ea typeface="Poppins Bold"/>
                <a:cs typeface="Poppins Bold"/>
                <a:sym typeface="Poppins Bold"/>
              </a:rPr>
              <a:t>Bigga Projects Past 3 Years</a:t>
            </a:r>
          </a:p>
        </p:txBody>
      </p:sp>
      <p:grpSp>
        <p:nvGrpSpPr>
          <p:cNvPr id="3" name="Group 3"/>
          <p:cNvGrpSpPr/>
          <p:nvPr/>
        </p:nvGrpSpPr>
        <p:grpSpPr>
          <a:xfrm>
            <a:off x="944826" y="2669998"/>
            <a:ext cx="3337236" cy="885028"/>
            <a:chOff x="71507" y="0"/>
            <a:chExt cx="5964198" cy="1180036"/>
          </a:xfrm>
        </p:grpSpPr>
        <p:grpSp>
          <p:nvGrpSpPr>
            <p:cNvPr id="4" name="Group 4"/>
            <p:cNvGrpSpPr/>
            <p:nvPr/>
          </p:nvGrpSpPr>
          <p:grpSpPr>
            <a:xfrm>
              <a:off x="71507" y="0"/>
              <a:ext cx="3989929" cy="891205"/>
              <a:chOff x="34395" y="0"/>
              <a:chExt cx="1919157" cy="428670"/>
            </a:xfrm>
          </p:grpSpPr>
          <p:sp>
            <p:nvSpPr>
              <p:cNvPr id="5" name="Freeform 5"/>
              <p:cNvSpPr/>
              <p:nvPr/>
            </p:nvSpPr>
            <p:spPr>
              <a:xfrm>
                <a:off x="34395" y="0"/>
                <a:ext cx="1919157" cy="428670"/>
              </a:xfrm>
              <a:custGeom>
                <a:avLst/>
                <a:gdLst/>
                <a:ahLst/>
                <a:cxnLst/>
                <a:rect l="l" t="t" r="r" b="b"/>
                <a:pathLst>
                  <a:path w="3220888" h="1365820">
                    <a:moveTo>
                      <a:pt x="0" y="0"/>
                    </a:moveTo>
                    <a:lnTo>
                      <a:pt x="3220888" y="0"/>
                    </a:lnTo>
                    <a:lnTo>
                      <a:pt x="3220888" y="1365820"/>
                    </a:lnTo>
                    <a:lnTo>
                      <a:pt x="0" y="1365820"/>
                    </a:lnTo>
                    <a:close/>
                  </a:path>
                </a:pathLst>
              </a:custGeom>
              <a:solidFill>
                <a:srgbClr val="F4F4F4"/>
              </a:solidFill>
            </p:spPr>
            <p:txBody>
              <a:bodyPr/>
              <a:lstStyle/>
              <a:p>
                <a:endParaRPr lang="en-AU"/>
              </a:p>
            </p:txBody>
          </p:sp>
        </p:grpSp>
        <p:sp>
          <p:nvSpPr>
            <p:cNvPr id="6" name="TextBox 6"/>
            <p:cNvSpPr txBox="1"/>
            <p:nvPr/>
          </p:nvSpPr>
          <p:spPr>
            <a:xfrm>
              <a:off x="660527" y="345791"/>
              <a:ext cx="5375178" cy="834245"/>
            </a:xfrm>
            <a:prstGeom prst="rect">
              <a:avLst/>
            </a:prstGeom>
          </p:spPr>
          <p:txBody>
            <a:bodyPr lIns="0" tIns="0" rIns="0" bIns="0" rtlCol="0" anchor="t">
              <a:spAutoFit/>
            </a:bodyPr>
            <a:lstStyle/>
            <a:p>
              <a:pPr algn="l">
                <a:lnSpc>
                  <a:spcPts val="2520"/>
                </a:lnSpc>
              </a:pPr>
              <a:r>
                <a:rPr lang="en-US" sz="1800" dirty="0">
                  <a:latin typeface="Poppins Medium"/>
                  <a:ea typeface="Poppins Medium"/>
                  <a:cs typeface="Poppins Medium"/>
                  <a:sym typeface="Poppins Medium"/>
                </a:rPr>
                <a:t>Roving Art Show</a:t>
              </a:r>
            </a:p>
            <a:p>
              <a:pPr marL="0" lvl="0" indent="0" algn="l">
                <a:lnSpc>
                  <a:spcPts val="2520"/>
                </a:lnSpc>
                <a:spcBef>
                  <a:spcPct val="0"/>
                </a:spcBef>
              </a:pPr>
              <a:endParaRPr lang="en-US" sz="1800" dirty="0">
                <a:solidFill>
                  <a:srgbClr val="192954"/>
                </a:solidFill>
                <a:latin typeface="Poppins Medium"/>
                <a:ea typeface="Poppins Medium"/>
                <a:cs typeface="Poppins Medium"/>
                <a:sym typeface="Poppins Medium"/>
              </a:endParaRPr>
            </a:p>
          </p:txBody>
        </p:sp>
      </p:grpSp>
      <p:grpSp>
        <p:nvGrpSpPr>
          <p:cNvPr id="7" name="Group 7"/>
          <p:cNvGrpSpPr/>
          <p:nvPr/>
        </p:nvGrpSpPr>
        <p:grpSpPr>
          <a:xfrm>
            <a:off x="1448757" y="4385040"/>
            <a:ext cx="3348116" cy="1644339"/>
            <a:chOff x="0" y="0"/>
            <a:chExt cx="4464154" cy="2192451"/>
          </a:xfrm>
        </p:grpSpPr>
        <p:grpSp>
          <p:nvGrpSpPr>
            <p:cNvPr id="8" name="Group 8"/>
            <p:cNvGrpSpPr/>
            <p:nvPr/>
          </p:nvGrpSpPr>
          <p:grpSpPr>
            <a:xfrm>
              <a:off x="0" y="0"/>
              <a:ext cx="4464154" cy="2001693"/>
              <a:chOff x="0" y="0"/>
              <a:chExt cx="2147259" cy="962815"/>
            </a:xfrm>
          </p:grpSpPr>
          <p:sp>
            <p:nvSpPr>
              <p:cNvPr id="9" name="Freeform 9"/>
              <p:cNvSpPr/>
              <p:nvPr/>
            </p:nvSpPr>
            <p:spPr>
              <a:xfrm>
                <a:off x="0" y="0"/>
                <a:ext cx="2147259" cy="962815"/>
              </a:xfrm>
              <a:custGeom>
                <a:avLst/>
                <a:gdLst/>
                <a:ahLst/>
                <a:cxnLst/>
                <a:rect l="l" t="t" r="r" b="b"/>
                <a:pathLst>
                  <a:path w="2147259" h="962815">
                    <a:moveTo>
                      <a:pt x="0" y="0"/>
                    </a:moveTo>
                    <a:lnTo>
                      <a:pt x="2147259" y="0"/>
                    </a:lnTo>
                    <a:lnTo>
                      <a:pt x="2147259" y="962815"/>
                    </a:lnTo>
                    <a:lnTo>
                      <a:pt x="0" y="962815"/>
                    </a:lnTo>
                    <a:close/>
                  </a:path>
                </a:pathLst>
              </a:custGeom>
              <a:solidFill>
                <a:srgbClr val="F4F4F4"/>
              </a:solidFill>
            </p:spPr>
            <p:txBody>
              <a:bodyPr/>
              <a:lstStyle/>
              <a:p>
                <a:endParaRPr lang="en-AU"/>
              </a:p>
            </p:txBody>
          </p:sp>
        </p:grpSp>
        <p:sp>
          <p:nvSpPr>
            <p:cNvPr id="10" name="TextBox 10"/>
            <p:cNvSpPr txBox="1"/>
            <p:nvPr/>
          </p:nvSpPr>
          <p:spPr>
            <a:xfrm>
              <a:off x="440352" y="345791"/>
              <a:ext cx="3583451" cy="1846660"/>
            </a:xfrm>
            <a:prstGeom prst="rect">
              <a:avLst/>
            </a:prstGeom>
          </p:spPr>
          <p:txBody>
            <a:bodyPr lIns="0" tIns="0" rIns="0" bIns="0" rtlCol="0" anchor="t">
              <a:spAutoFit/>
            </a:bodyPr>
            <a:lstStyle/>
            <a:p>
              <a:r>
                <a:rPr lang="en-AU" sz="1799" dirty="0">
                  <a:solidFill>
                    <a:srgbClr val="192954"/>
                  </a:solidFill>
                  <a:latin typeface="Poppins Medium"/>
                  <a:cs typeface="Poppins Medium"/>
                </a:rPr>
                <a:t>LRCI ROUND 3; BOILER HILL SECTION</a:t>
              </a:r>
            </a:p>
            <a:p>
              <a:r>
                <a:rPr lang="en-AU" sz="1799" dirty="0">
                  <a:solidFill>
                    <a:srgbClr val="192954"/>
                  </a:solidFill>
                  <a:latin typeface="Poppins Medium"/>
                  <a:cs typeface="Poppins Medium"/>
                </a:rPr>
                <a:t>Reids Flat Road Upgrade       </a:t>
              </a:r>
              <a:r>
                <a:rPr lang="en-AU" dirty="0"/>
                <a:t>                                                                       </a:t>
              </a:r>
              <a:endParaRPr lang="en-US" sz="1800" dirty="0">
                <a:solidFill>
                  <a:srgbClr val="192954"/>
                </a:solidFill>
                <a:latin typeface="Poppins Medium"/>
                <a:ea typeface="Poppins Medium"/>
                <a:cs typeface="Poppins Medium"/>
                <a:sym typeface="Poppins Medium"/>
              </a:endParaRPr>
            </a:p>
          </p:txBody>
        </p:sp>
      </p:grpSp>
      <p:sp>
        <p:nvSpPr>
          <p:cNvPr id="11" name="AutoShape 11"/>
          <p:cNvSpPr/>
          <p:nvPr/>
        </p:nvSpPr>
        <p:spPr>
          <a:xfrm>
            <a:off x="1684976" y="9039410"/>
            <a:ext cx="14918048" cy="0"/>
          </a:xfrm>
          <a:prstGeom prst="line">
            <a:avLst/>
          </a:prstGeom>
          <a:ln w="9525" cap="rnd">
            <a:solidFill>
              <a:srgbClr val="000000"/>
            </a:solidFill>
            <a:prstDash val="solid"/>
            <a:headEnd type="none" w="sm" len="sm"/>
            <a:tailEnd type="none" w="sm" len="sm"/>
          </a:ln>
        </p:spPr>
        <p:txBody>
          <a:bodyPr/>
          <a:lstStyle/>
          <a:p>
            <a:endParaRPr lang="en-AU"/>
          </a:p>
        </p:txBody>
      </p:sp>
      <p:grpSp>
        <p:nvGrpSpPr>
          <p:cNvPr id="12" name="Group 12"/>
          <p:cNvGrpSpPr/>
          <p:nvPr/>
        </p:nvGrpSpPr>
        <p:grpSpPr>
          <a:xfrm>
            <a:off x="11266051" y="622697"/>
            <a:ext cx="6645029" cy="840242"/>
            <a:chOff x="0" y="0"/>
            <a:chExt cx="8860038" cy="1120323"/>
          </a:xfrm>
        </p:grpSpPr>
        <p:grpSp>
          <p:nvGrpSpPr>
            <p:cNvPr id="13" name="Group 13"/>
            <p:cNvGrpSpPr/>
            <p:nvPr/>
          </p:nvGrpSpPr>
          <p:grpSpPr>
            <a:xfrm>
              <a:off x="0" y="0"/>
              <a:ext cx="8860038" cy="1120323"/>
              <a:chOff x="0" y="0"/>
              <a:chExt cx="4261680" cy="538875"/>
            </a:xfrm>
          </p:grpSpPr>
          <p:sp>
            <p:nvSpPr>
              <p:cNvPr id="14" name="Freeform 14"/>
              <p:cNvSpPr/>
              <p:nvPr/>
            </p:nvSpPr>
            <p:spPr>
              <a:xfrm>
                <a:off x="0" y="0"/>
                <a:ext cx="4261680" cy="538875"/>
              </a:xfrm>
              <a:custGeom>
                <a:avLst/>
                <a:gdLst/>
                <a:ahLst/>
                <a:cxnLst/>
                <a:rect l="l" t="t" r="r" b="b"/>
                <a:pathLst>
                  <a:path w="4261680" h="538875">
                    <a:moveTo>
                      <a:pt x="0" y="0"/>
                    </a:moveTo>
                    <a:lnTo>
                      <a:pt x="4261680" y="0"/>
                    </a:lnTo>
                    <a:lnTo>
                      <a:pt x="4261680" y="538875"/>
                    </a:lnTo>
                    <a:lnTo>
                      <a:pt x="0" y="538875"/>
                    </a:lnTo>
                    <a:close/>
                  </a:path>
                </a:pathLst>
              </a:custGeom>
              <a:solidFill>
                <a:srgbClr val="009D9A"/>
              </a:solidFill>
            </p:spPr>
            <p:txBody>
              <a:bodyPr/>
              <a:lstStyle/>
              <a:p>
                <a:endParaRPr lang="en-AU"/>
              </a:p>
            </p:txBody>
          </p:sp>
        </p:grpSp>
        <p:sp>
          <p:nvSpPr>
            <p:cNvPr id="15" name="TextBox 15"/>
            <p:cNvSpPr txBox="1"/>
            <p:nvPr/>
          </p:nvSpPr>
          <p:spPr>
            <a:xfrm>
              <a:off x="991807" y="207780"/>
              <a:ext cx="6876424" cy="695237"/>
            </a:xfrm>
            <a:prstGeom prst="rect">
              <a:avLst/>
            </a:prstGeom>
          </p:spPr>
          <p:txBody>
            <a:bodyPr lIns="0" tIns="0" rIns="0" bIns="0" rtlCol="0" anchor="t">
              <a:spAutoFit/>
            </a:bodyPr>
            <a:lstStyle/>
            <a:p>
              <a:pPr marL="0" lvl="0" indent="0" algn="ctr">
                <a:lnSpc>
                  <a:spcPts val="2059"/>
                </a:lnSpc>
              </a:pPr>
              <a:r>
                <a:rPr lang="en-US" sz="1716" b="1" spc="102">
                  <a:solidFill>
                    <a:srgbClr val="F5FFF9"/>
                  </a:solidFill>
                  <a:latin typeface="Poppins ExtraBold Bold"/>
                  <a:ea typeface="Poppins ExtraBold Bold"/>
                  <a:cs typeface="Poppins ExtraBold Bold"/>
                  <a:sym typeface="Poppins ExtraBold Bold"/>
                </a:rPr>
                <a:t>CAPITAL WORKS PROJECTS (EXCLUDES MAINTENANCE/OPERATIONS)</a:t>
              </a:r>
            </a:p>
          </p:txBody>
        </p:sp>
      </p:grpSp>
      <p:grpSp>
        <p:nvGrpSpPr>
          <p:cNvPr id="16" name="Group 16"/>
          <p:cNvGrpSpPr/>
          <p:nvPr/>
        </p:nvGrpSpPr>
        <p:grpSpPr>
          <a:xfrm>
            <a:off x="6246551" y="3178273"/>
            <a:ext cx="3236603" cy="1921338"/>
            <a:chOff x="0" y="-2"/>
            <a:chExt cx="4315471" cy="2561783"/>
          </a:xfrm>
        </p:grpSpPr>
        <p:grpSp>
          <p:nvGrpSpPr>
            <p:cNvPr id="17" name="Group 17"/>
            <p:cNvGrpSpPr/>
            <p:nvPr/>
          </p:nvGrpSpPr>
          <p:grpSpPr>
            <a:xfrm>
              <a:off x="0" y="-2"/>
              <a:ext cx="4315471" cy="2334052"/>
              <a:chOff x="0" y="-1"/>
              <a:chExt cx="2075742" cy="1122680"/>
            </a:xfrm>
          </p:grpSpPr>
          <p:sp>
            <p:nvSpPr>
              <p:cNvPr id="18" name="Freeform 18"/>
              <p:cNvSpPr/>
              <p:nvPr/>
            </p:nvSpPr>
            <p:spPr>
              <a:xfrm>
                <a:off x="0" y="-1"/>
                <a:ext cx="2075742" cy="1122680"/>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19" name="TextBox 19"/>
            <p:cNvSpPr txBox="1"/>
            <p:nvPr/>
          </p:nvSpPr>
          <p:spPr>
            <a:xfrm>
              <a:off x="425685" y="345791"/>
              <a:ext cx="3830104" cy="2215990"/>
            </a:xfrm>
            <a:prstGeom prst="rect">
              <a:avLst/>
            </a:prstGeom>
          </p:spPr>
          <p:txBody>
            <a:bodyPr wrap="square" lIns="0" tIns="0" rIns="0" bIns="0" rtlCol="0" anchor="t">
              <a:spAutoFit/>
            </a:bodyPr>
            <a:lstStyle/>
            <a:p>
              <a:r>
                <a:rPr lang="en-AU" sz="1799" dirty="0">
                  <a:solidFill>
                    <a:srgbClr val="192954"/>
                  </a:solidFill>
                  <a:latin typeface="Poppins Medium"/>
                  <a:cs typeface="Poppins Medium"/>
                </a:rPr>
                <a:t>FIXING LOCAL ROAD ROUND 3</a:t>
              </a:r>
            </a:p>
            <a:p>
              <a:r>
                <a:rPr lang="en-AU" sz="1799" dirty="0">
                  <a:solidFill>
                    <a:srgbClr val="192954"/>
                  </a:solidFill>
                  <a:latin typeface="Poppins Medium"/>
                  <a:cs typeface="Poppins Medium"/>
                </a:rPr>
                <a:t>Gravel resheeting-Mulgowrie Road    </a:t>
              </a:r>
              <a:r>
                <a:rPr lang="en-AU" dirty="0"/>
                <a:t>                                                      </a:t>
              </a:r>
              <a:endParaRPr lang="en-US" sz="1800" dirty="0">
                <a:solidFill>
                  <a:srgbClr val="192954"/>
                </a:solidFill>
                <a:latin typeface="Poppins Medium"/>
                <a:ea typeface="Poppins Medium"/>
                <a:cs typeface="Poppins Medium"/>
                <a:sym typeface="Poppins Medium"/>
              </a:endParaRPr>
            </a:p>
          </p:txBody>
        </p:sp>
      </p:grpSp>
      <p:grpSp>
        <p:nvGrpSpPr>
          <p:cNvPr id="20" name="Group 20"/>
          <p:cNvGrpSpPr/>
          <p:nvPr/>
        </p:nvGrpSpPr>
        <p:grpSpPr>
          <a:xfrm>
            <a:off x="6224359" y="2554866"/>
            <a:ext cx="3236603" cy="630725"/>
            <a:chOff x="0" y="0"/>
            <a:chExt cx="4315471" cy="840967"/>
          </a:xfrm>
        </p:grpSpPr>
        <p:grpSp>
          <p:nvGrpSpPr>
            <p:cNvPr id="21" name="Group 21"/>
            <p:cNvGrpSpPr/>
            <p:nvPr/>
          </p:nvGrpSpPr>
          <p:grpSpPr>
            <a:xfrm>
              <a:off x="0" y="0"/>
              <a:ext cx="4315471" cy="840967"/>
              <a:chOff x="0" y="0"/>
              <a:chExt cx="2075742" cy="404505"/>
            </a:xfrm>
          </p:grpSpPr>
          <p:sp>
            <p:nvSpPr>
              <p:cNvPr id="22" name="Freeform 22"/>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23" name="TextBox 23"/>
            <p:cNvSpPr txBox="1"/>
            <p:nvPr/>
          </p:nvSpPr>
          <p:spPr>
            <a:xfrm>
              <a:off x="483081" y="207780"/>
              <a:ext cx="3349309" cy="415881"/>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Aileron Heavy Bold"/>
                  <a:ea typeface="Aileron Heavy Bold"/>
                  <a:cs typeface="Aileron Heavy Bold"/>
                  <a:sym typeface="Aileron Heavy Bold"/>
                </a:rPr>
                <a:t>$346,000</a:t>
              </a:r>
            </a:p>
          </p:txBody>
        </p:sp>
      </p:grpSp>
      <p:grpSp>
        <p:nvGrpSpPr>
          <p:cNvPr id="24" name="Group 24"/>
          <p:cNvGrpSpPr/>
          <p:nvPr/>
        </p:nvGrpSpPr>
        <p:grpSpPr>
          <a:xfrm>
            <a:off x="1448757" y="3754315"/>
            <a:ext cx="3348116" cy="630725"/>
            <a:chOff x="0" y="0"/>
            <a:chExt cx="4464154" cy="840967"/>
          </a:xfrm>
        </p:grpSpPr>
        <p:grpSp>
          <p:nvGrpSpPr>
            <p:cNvPr id="25" name="Group 25"/>
            <p:cNvGrpSpPr/>
            <p:nvPr/>
          </p:nvGrpSpPr>
          <p:grpSpPr>
            <a:xfrm>
              <a:off x="0" y="0"/>
              <a:ext cx="4464154" cy="840967"/>
              <a:chOff x="0" y="0"/>
              <a:chExt cx="2147259" cy="404505"/>
            </a:xfrm>
          </p:grpSpPr>
          <p:sp>
            <p:nvSpPr>
              <p:cNvPr id="26" name="Freeform 26"/>
              <p:cNvSpPr/>
              <p:nvPr/>
            </p:nvSpPr>
            <p:spPr>
              <a:xfrm>
                <a:off x="0" y="0"/>
                <a:ext cx="2147259" cy="404505"/>
              </a:xfrm>
              <a:custGeom>
                <a:avLst/>
                <a:gdLst/>
                <a:ahLst/>
                <a:cxnLst/>
                <a:rect l="l" t="t" r="r" b="b"/>
                <a:pathLst>
                  <a:path w="2147259" h="404505">
                    <a:moveTo>
                      <a:pt x="0" y="0"/>
                    </a:moveTo>
                    <a:lnTo>
                      <a:pt x="2147259" y="0"/>
                    </a:lnTo>
                    <a:lnTo>
                      <a:pt x="2147259" y="404505"/>
                    </a:lnTo>
                    <a:lnTo>
                      <a:pt x="0" y="404505"/>
                    </a:lnTo>
                    <a:close/>
                  </a:path>
                </a:pathLst>
              </a:custGeom>
              <a:solidFill>
                <a:srgbClr val="009D9A"/>
              </a:solidFill>
            </p:spPr>
            <p:txBody>
              <a:bodyPr/>
              <a:lstStyle/>
              <a:p>
                <a:endParaRPr lang="en-AU"/>
              </a:p>
            </p:txBody>
          </p:sp>
        </p:grpSp>
        <p:sp>
          <p:nvSpPr>
            <p:cNvPr id="27" name="TextBox 27"/>
            <p:cNvSpPr txBox="1"/>
            <p:nvPr/>
          </p:nvSpPr>
          <p:spPr>
            <a:xfrm>
              <a:off x="499725" y="198255"/>
              <a:ext cx="3464705" cy="425406"/>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$428,000</a:t>
              </a:r>
            </a:p>
          </p:txBody>
        </p:sp>
      </p:grpSp>
      <p:grpSp>
        <p:nvGrpSpPr>
          <p:cNvPr id="28" name="Group 28"/>
          <p:cNvGrpSpPr/>
          <p:nvPr/>
        </p:nvGrpSpPr>
        <p:grpSpPr>
          <a:xfrm>
            <a:off x="6985886" y="5274351"/>
            <a:ext cx="3236603" cy="630725"/>
            <a:chOff x="0" y="0"/>
            <a:chExt cx="4315471" cy="840967"/>
          </a:xfrm>
        </p:grpSpPr>
        <p:grpSp>
          <p:nvGrpSpPr>
            <p:cNvPr id="29" name="Group 29"/>
            <p:cNvGrpSpPr/>
            <p:nvPr/>
          </p:nvGrpSpPr>
          <p:grpSpPr>
            <a:xfrm>
              <a:off x="0" y="0"/>
              <a:ext cx="4315471" cy="840967"/>
              <a:chOff x="0" y="0"/>
              <a:chExt cx="2075742" cy="404505"/>
            </a:xfrm>
          </p:grpSpPr>
          <p:sp>
            <p:nvSpPr>
              <p:cNvPr id="30" name="Freeform 30"/>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009D9A"/>
              </a:solidFill>
            </p:spPr>
            <p:txBody>
              <a:bodyPr/>
              <a:lstStyle/>
              <a:p>
                <a:endParaRPr lang="en-AU"/>
              </a:p>
            </p:txBody>
          </p:sp>
        </p:grpSp>
        <p:sp>
          <p:nvSpPr>
            <p:cNvPr id="31" name="TextBox 31"/>
            <p:cNvSpPr txBox="1"/>
            <p:nvPr/>
          </p:nvSpPr>
          <p:spPr>
            <a:xfrm>
              <a:off x="483081" y="198255"/>
              <a:ext cx="3349309" cy="425406"/>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$1,318,000</a:t>
              </a:r>
            </a:p>
          </p:txBody>
        </p:sp>
      </p:grpSp>
      <p:grpSp>
        <p:nvGrpSpPr>
          <p:cNvPr id="32" name="Group 32"/>
          <p:cNvGrpSpPr/>
          <p:nvPr/>
        </p:nvGrpSpPr>
        <p:grpSpPr>
          <a:xfrm>
            <a:off x="6962003" y="5937134"/>
            <a:ext cx="3236603" cy="1501270"/>
            <a:chOff x="2069848" y="76071"/>
            <a:chExt cx="4315471" cy="2001693"/>
          </a:xfrm>
        </p:grpSpPr>
        <p:grpSp>
          <p:nvGrpSpPr>
            <p:cNvPr id="33" name="Group 33"/>
            <p:cNvGrpSpPr/>
            <p:nvPr/>
          </p:nvGrpSpPr>
          <p:grpSpPr>
            <a:xfrm>
              <a:off x="2069848" y="76071"/>
              <a:ext cx="4315471" cy="2001693"/>
              <a:chOff x="995597" y="36590"/>
              <a:chExt cx="2075742" cy="962815"/>
            </a:xfrm>
          </p:grpSpPr>
          <p:sp>
            <p:nvSpPr>
              <p:cNvPr id="34" name="Freeform 34"/>
              <p:cNvSpPr/>
              <p:nvPr/>
            </p:nvSpPr>
            <p:spPr>
              <a:xfrm>
                <a:off x="995597" y="36590"/>
                <a:ext cx="2075742" cy="962815"/>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35" name="TextBox 35"/>
            <p:cNvSpPr txBox="1"/>
            <p:nvPr/>
          </p:nvSpPr>
          <p:spPr>
            <a:xfrm>
              <a:off x="2334259" y="219031"/>
              <a:ext cx="3889786" cy="1846146"/>
            </a:xfrm>
            <a:prstGeom prst="rect">
              <a:avLst/>
            </a:prstGeom>
          </p:spPr>
          <p:txBody>
            <a:bodyPr wrap="square" lIns="0" tIns="0" rIns="0" bIns="0" rtlCol="0" anchor="t">
              <a:spAutoFit/>
            </a:bodyPr>
            <a:lstStyle/>
            <a:p>
              <a:r>
                <a:rPr lang="en-AU" sz="1799" dirty="0">
                  <a:solidFill>
                    <a:srgbClr val="192954"/>
                  </a:solidFill>
                  <a:latin typeface="Poppins Medium"/>
                  <a:cs typeface="Poppins Medium"/>
                </a:rPr>
                <a:t>FIXING LOCAL ROAD ROUND 2  Road reseal program; Bigga Road        </a:t>
              </a:r>
              <a:r>
                <a:rPr lang="en-AU" dirty="0"/>
                <a:t>                                                    </a:t>
              </a:r>
              <a:endParaRPr lang="en-US" sz="1800" dirty="0">
                <a:solidFill>
                  <a:srgbClr val="192954"/>
                </a:solidFill>
                <a:latin typeface="Poppins Medium"/>
                <a:ea typeface="Poppins Medium"/>
                <a:cs typeface="Poppins Medium"/>
                <a:sym typeface="Poppins Medium"/>
              </a:endParaRPr>
            </a:p>
          </p:txBody>
        </p:sp>
      </p:grpSp>
      <p:grpSp>
        <p:nvGrpSpPr>
          <p:cNvPr id="36" name="Group 36"/>
          <p:cNvGrpSpPr/>
          <p:nvPr/>
        </p:nvGrpSpPr>
        <p:grpSpPr>
          <a:xfrm>
            <a:off x="11266051" y="2689187"/>
            <a:ext cx="3337236" cy="1920823"/>
            <a:chOff x="0" y="0"/>
            <a:chExt cx="4449648" cy="2561099"/>
          </a:xfrm>
        </p:grpSpPr>
        <p:grpSp>
          <p:nvGrpSpPr>
            <p:cNvPr id="37" name="Group 37"/>
            <p:cNvGrpSpPr/>
            <p:nvPr/>
          </p:nvGrpSpPr>
          <p:grpSpPr>
            <a:xfrm>
              <a:off x="0" y="0"/>
              <a:ext cx="4449648" cy="2350087"/>
              <a:chOff x="0" y="0"/>
              <a:chExt cx="2140282" cy="1130393"/>
            </a:xfrm>
          </p:grpSpPr>
          <p:sp>
            <p:nvSpPr>
              <p:cNvPr id="38" name="Freeform 38"/>
              <p:cNvSpPr/>
              <p:nvPr/>
            </p:nvSpPr>
            <p:spPr>
              <a:xfrm>
                <a:off x="0" y="0"/>
                <a:ext cx="2140282" cy="1130393"/>
              </a:xfrm>
              <a:custGeom>
                <a:avLst/>
                <a:gdLst/>
                <a:ahLst/>
                <a:cxnLst/>
                <a:rect l="l" t="t" r="r" b="b"/>
                <a:pathLst>
                  <a:path w="2140282" h="761312">
                    <a:moveTo>
                      <a:pt x="0" y="0"/>
                    </a:moveTo>
                    <a:lnTo>
                      <a:pt x="2140282" y="0"/>
                    </a:lnTo>
                    <a:lnTo>
                      <a:pt x="2140282" y="761312"/>
                    </a:lnTo>
                    <a:lnTo>
                      <a:pt x="0" y="761312"/>
                    </a:lnTo>
                    <a:close/>
                  </a:path>
                </a:pathLst>
              </a:custGeom>
              <a:solidFill>
                <a:srgbClr val="F4F4F4"/>
              </a:solidFill>
            </p:spPr>
            <p:txBody>
              <a:bodyPr/>
              <a:lstStyle/>
              <a:p>
                <a:endParaRPr lang="en-AU"/>
              </a:p>
            </p:txBody>
          </p:sp>
        </p:grpSp>
        <p:sp>
          <p:nvSpPr>
            <p:cNvPr id="39" name="TextBox 39"/>
            <p:cNvSpPr txBox="1"/>
            <p:nvPr/>
          </p:nvSpPr>
          <p:spPr>
            <a:xfrm>
              <a:off x="438921" y="345791"/>
              <a:ext cx="3571807" cy="2215308"/>
            </a:xfrm>
            <a:prstGeom prst="rect">
              <a:avLst/>
            </a:prstGeom>
          </p:spPr>
          <p:txBody>
            <a:bodyPr lIns="0" tIns="0" rIns="0" bIns="0" rtlCol="0" anchor="t">
              <a:spAutoFit/>
            </a:bodyPr>
            <a:lstStyle/>
            <a:p>
              <a:r>
                <a:rPr lang="en-AU" sz="1799" dirty="0">
                  <a:solidFill>
                    <a:srgbClr val="192954"/>
                  </a:solidFill>
                  <a:latin typeface="Poppins Medium"/>
                  <a:cs typeface="Poppins Medium"/>
                </a:rPr>
                <a:t>CONTINUATION OF GRABINE ROAD</a:t>
              </a:r>
            </a:p>
            <a:p>
              <a:r>
                <a:rPr lang="en-AU" sz="1799" dirty="0">
                  <a:solidFill>
                    <a:srgbClr val="192954"/>
                  </a:solidFill>
                  <a:latin typeface="Poppins Medium"/>
                  <a:cs typeface="Poppins Medium"/>
                </a:rPr>
                <a:t>Bitumen sealing project- Sandy Creek causeway      </a:t>
              </a:r>
              <a:r>
                <a:rPr lang="en-AU" dirty="0"/>
                <a:t>                       </a:t>
              </a:r>
              <a:endParaRPr lang="en-US" sz="1800" dirty="0">
                <a:solidFill>
                  <a:srgbClr val="192954"/>
                </a:solidFill>
                <a:latin typeface="Poppins Medium"/>
                <a:ea typeface="Poppins Medium"/>
                <a:cs typeface="Poppins Medium"/>
                <a:sym typeface="Poppins Medium"/>
              </a:endParaRPr>
            </a:p>
          </p:txBody>
        </p:sp>
      </p:grpSp>
      <p:grpSp>
        <p:nvGrpSpPr>
          <p:cNvPr id="40" name="Group 40"/>
          <p:cNvGrpSpPr/>
          <p:nvPr/>
        </p:nvGrpSpPr>
        <p:grpSpPr>
          <a:xfrm>
            <a:off x="11266051" y="2216728"/>
            <a:ext cx="3337236" cy="630725"/>
            <a:chOff x="0" y="0"/>
            <a:chExt cx="4449648" cy="840967"/>
          </a:xfrm>
        </p:grpSpPr>
        <p:grpSp>
          <p:nvGrpSpPr>
            <p:cNvPr id="41" name="Group 41"/>
            <p:cNvGrpSpPr/>
            <p:nvPr/>
          </p:nvGrpSpPr>
          <p:grpSpPr>
            <a:xfrm>
              <a:off x="0" y="0"/>
              <a:ext cx="4449648" cy="840967"/>
              <a:chOff x="0" y="0"/>
              <a:chExt cx="2140282" cy="404505"/>
            </a:xfrm>
          </p:grpSpPr>
          <p:sp>
            <p:nvSpPr>
              <p:cNvPr id="42" name="Freeform 42"/>
              <p:cNvSpPr/>
              <p:nvPr/>
            </p:nvSpPr>
            <p:spPr>
              <a:xfrm>
                <a:off x="0" y="0"/>
                <a:ext cx="2140282" cy="404505"/>
              </a:xfrm>
              <a:custGeom>
                <a:avLst/>
                <a:gdLst/>
                <a:ahLst/>
                <a:cxnLst/>
                <a:rect l="l" t="t" r="r" b="b"/>
                <a:pathLst>
                  <a:path w="2140282" h="404505">
                    <a:moveTo>
                      <a:pt x="0" y="0"/>
                    </a:moveTo>
                    <a:lnTo>
                      <a:pt x="2140282" y="0"/>
                    </a:lnTo>
                    <a:lnTo>
                      <a:pt x="2140282" y="404505"/>
                    </a:lnTo>
                    <a:lnTo>
                      <a:pt x="0" y="404505"/>
                    </a:lnTo>
                    <a:close/>
                  </a:path>
                </a:pathLst>
              </a:custGeom>
              <a:solidFill>
                <a:srgbClr val="009D9A"/>
              </a:solidFill>
            </p:spPr>
            <p:txBody>
              <a:bodyPr/>
              <a:lstStyle/>
              <a:p>
                <a:endParaRPr lang="en-AU"/>
              </a:p>
            </p:txBody>
          </p:sp>
        </p:grpSp>
        <p:sp>
          <p:nvSpPr>
            <p:cNvPr id="43" name="TextBox 43"/>
            <p:cNvSpPr txBox="1"/>
            <p:nvPr/>
          </p:nvSpPr>
          <p:spPr>
            <a:xfrm>
              <a:off x="498101" y="207780"/>
              <a:ext cx="3453446" cy="415881"/>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Aileron Heavy Bold"/>
                  <a:ea typeface="Aileron Heavy Bold"/>
                  <a:cs typeface="Aileron Heavy Bold"/>
                  <a:sym typeface="Aileron Heavy Bold"/>
                </a:rPr>
                <a:t>$649,000</a:t>
              </a:r>
            </a:p>
          </p:txBody>
        </p:sp>
      </p:grpSp>
      <p:grpSp>
        <p:nvGrpSpPr>
          <p:cNvPr id="44" name="Group 44"/>
          <p:cNvGrpSpPr/>
          <p:nvPr/>
        </p:nvGrpSpPr>
        <p:grpSpPr>
          <a:xfrm>
            <a:off x="11266051" y="4789157"/>
            <a:ext cx="3236603" cy="630725"/>
            <a:chOff x="0" y="0"/>
            <a:chExt cx="4315471" cy="840967"/>
          </a:xfrm>
        </p:grpSpPr>
        <p:grpSp>
          <p:nvGrpSpPr>
            <p:cNvPr id="45" name="Group 45"/>
            <p:cNvGrpSpPr/>
            <p:nvPr/>
          </p:nvGrpSpPr>
          <p:grpSpPr>
            <a:xfrm>
              <a:off x="0" y="0"/>
              <a:ext cx="4315471" cy="840967"/>
              <a:chOff x="0" y="0"/>
              <a:chExt cx="2075742" cy="404505"/>
            </a:xfrm>
          </p:grpSpPr>
          <p:sp>
            <p:nvSpPr>
              <p:cNvPr id="46" name="Freeform 46"/>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47" name="TextBox 47"/>
            <p:cNvSpPr txBox="1"/>
            <p:nvPr/>
          </p:nvSpPr>
          <p:spPr>
            <a:xfrm>
              <a:off x="483081" y="207780"/>
              <a:ext cx="3349309" cy="415881"/>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Aileron Heavy Bold"/>
                  <a:ea typeface="Aileron Heavy Bold"/>
                  <a:cs typeface="Aileron Heavy Bold"/>
                  <a:sym typeface="Aileron Heavy Bold"/>
                </a:rPr>
                <a:t>$85,000</a:t>
              </a:r>
            </a:p>
          </p:txBody>
        </p:sp>
      </p:grpSp>
      <p:grpSp>
        <p:nvGrpSpPr>
          <p:cNvPr id="48" name="Group 48"/>
          <p:cNvGrpSpPr/>
          <p:nvPr/>
        </p:nvGrpSpPr>
        <p:grpSpPr>
          <a:xfrm>
            <a:off x="11264880" y="5360959"/>
            <a:ext cx="3236603" cy="1921336"/>
            <a:chOff x="0" y="0"/>
            <a:chExt cx="4315471" cy="2561783"/>
          </a:xfrm>
        </p:grpSpPr>
        <p:grpSp>
          <p:nvGrpSpPr>
            <p:cNvPr id="49" name="Group 49"/>
            <p:cNvGrpSpPr/>
            <p:nvPr/>
          </p:nvGrpSpPr>
          <p:grpSpPr>
            <a:xfrm>
              <a:off x="0" y="0"/>
              <a:ext cx="4315471" cy="2001693"/>
              <a:chOff x="0" y="0"/>
              <a:chExt cx="2075742" cy="962815"/>
            </a:xfrm>
          </p:grpSpPr>
          <p:sp>
            <p:nvSpPr>
              <p:cNvPr id="50" name="Freeform 50"/>
              <p:cNvSpPr/>
              <p:nvPr/>
            </p:nvSpPr>
            <p:spPr>
              <a:xfrm>
                <a:off x="0" y="0"/>
                <a:ext cx="2075742" cy="962815"/>
              </a:xfrm>
              <a:custGeom>
                <a:avLst/>
                <a:gdLst/>
                <a:ahLst/>
                <a:cxnLst/>
                <a:rect l="l" t="t" r="r" b="b"/>
                <a:pathLst>
                  <a:path w="2075742" h="761312">
                    <a:moveTo>
                      <a:pt x="0" y="0"/>
                    </a:moveTo>
                    <a:lnTo>
                      <a:pt x="2075742" y="0"/>
                    </a:lnTo>
                    <a:lnTo>
                      <a:pt x="2075742" y="761312"/>
                    </a:lnTo>
                    <a:lnTo>
                      <a:pt x="0" y="761312"/>
                    </a:lnTo>
                    <a:close/>
                  </a:path>
                </a:pathLst>
              </a:custGeom>
              <a:solidFill>
                <a:srgbClr val="F4F4F4"/>
              </a:solidFill>
            </p:spPr>
            <p:txBody>
              <a:bodyPr/>
              <a:lstStyle/>
              <a:p>
                <a:endParaRPr lang="en-AU"/>
              </a:p>
            </p:txBody>
          </p:sp>
        </p:grpSp>
        <p:sp>
          <p:nvSpPr>
            <p:cNvPr id="51" name="TextBox 51"/>
            <p:cNvSpPr txBox="1"/>
            <p:nvPr/>
          </p:nvSpPr>
          <p:spPr>
            <a:xfrm>
              <a:off x="425685" y="345791"/>
              <a:ext cx="3464100" cy="2215992"/>
            </a:xfrm>
            <a:prstGeom prst="rect">
              <a:avLst/>
            </a:prstGeom>
          </p:spPr>
          <p:txBody>
            <a:bodyPr lIns="0" tIns="0" rIns="0" bIns="0" rtlCol="0" anchor="t">
              <a:spAutoFit/>
            </a:bodyPr>
            <a:lstStyle/>
            <a:p>
              <a:r>
                <a:rPr lang="en-AU" sz="1799" dirty="0">
                  <a:solidFill>
                    <a:srgbClr val="192954"/>
                  </a:solidFill>
                  <a:latin typeface="Poppins Medium"/>
                  <a:cs typeface="Poppins Medium"/>
                </a:rPr>
                <a:t>ROADS TO RECOVERY-GRABINE ROAD 2024</a:t>
              </a:r>
            </a:p>
            <a:p>
              <a:r>
                <a:rPr lang="en-AU" sz="1799" dirty="0">
                  <a:solidFill>
                    <a:srgbClr val="192954"/>
                  </a:solidFill>
                  <a:latin typeface="Poppins Medium"/>
                  <a:cs typeface="Poppins Medium"/>
                </a:rPr>
                <a:t>Gravel re-sheeting                                                        </a:t>
              </a:r>
              <a:r>
                <a:rPr lang="en-AU" dirty="0"/>
                <a:t>                                    </a:t>
              </a:r>
              <a:endParaRPr lang="en-US" sz="1800" dirty="0">
                <a:solidFill>
                  <a:srgbClr val="192954"/>
                </a:solidFill>
                <a:latin typeface="Poppins Medium"/>
                <a:ea typeface="Poppins Medium"/>
                <a:cs typeface="Poppins Medium"/>
                <a:sym typeface="Poppins Medium"/>
              </a:endParaRPr>
            </a:p>
          </p:txBody>
        </p:sp>
      </p:grpSp>
      <p:grpSp>
        <p:nvGrpSpPr>
          <p:cNvPr id="60" name="Group 60"/>
          <p:cNvGrpSpPr/>
          <p:nvPr/>
        </p:nvGrpSpPr>
        <p:grpSpPr>
          <a:xfrm>
            <a:off x="1694631" y="7939929"/>
            <a:ext cx="9187216" cy="971650"/>
            <a:chOff x="0" y="0"/>
            <a:chExt cx="13639390" cy="1295535"/>
          </a:xfrm>
        </p:grpSpPr>
        <p:grpSp>
          <p:nvGrpSpPr>
            <p:cNvPr id="61" name="Group 61"/>
            <p:cNvGrpSpPr/>
            <p:nvPr/>
          </p:nvGrpSpPr>
          <p:grpSpPr>
            <a:xfrm>
              <a:off x="0" y="0"/>
              <a:ext cx="13639390" cy="934507"/>
              <a:chOff x="0" y="0"/>
              <a:chExt cx="9170218" cy="628301"/>
            </a:xfrm>
          </p:grpSpPr>
          <p:sp>
            <p:nvSpPr>
              <p:cNvPr id="62" name="Freeform 62"/>
              <p:cNvSpPr/>
              <p:nvPr/>
            </p:nvSpPr>
            <p:spPr>
              <a:xfrm>
                <a:off x="0" y="0"/>
                <a:ext cx="9170218" cy="628301"/>
              </a:xfrm>
              <a:custGeom>
                <a:avLst/>
                <a:gdLst/>
                <a:ahLst/>
                <a:cxnLst/>
                <a:rect l="l" t="t" r="r" b="b"/>
                <a:pathLst>
                  <a:path w="9170218" h="628301">
                    <a:moveTo>
                      <a:pt x="0" y="0"/>
                    </a:moveTo>
                    <a:lnTo>
                      <a:pt x="9170218" y="0"/>
                    </a:lnTo>
                    <a:lnTo>
                      <a:pt x="9170218" y="628301"/>
                    </a:lnTo>
                    <a:lnTo>
                      <a:pt x="0" y="628301"/>
                    </a:lnTo>
                    <a:close/>
                  </a:path>
                </a:pathLst>
              </a:custGeom>
              <a:solidFill>
                <a:srgbClr val="F4F4F4"/>
              </a:solidFill>
            </p:spPr>
            <p:txBody>
              <a:bodyPr/>
              <a:lstStyle/>
              <a:p>
                <a:endParaRPr lang="en-AU"/>
              </a:p>
            </p:txBody>
          </p:sp>
        </p:grpSp>
        <p:sp>
          <p:nvSpPr>
            <p:cNvPr id="63" name="TextBox 63"/>
            <p:cNvSpPr txBox="1"/>
            <p:nvPr/>
          </p:nvSpPr>
          <p:spPr>
            <a:xfrm>
              <a:off x="704830" y="556870"/>
              <a:ext cx="12229728" cy="738665"/>
            </a:xfrm>
            <a:prstGeom prst="rect">
              <a:avLst/>
            </a:prstGeom>
          </p:spPr>
          <p:txBody>
            <a:bodyPr wrap="square" lIns="0" tIns="0" rIns="0" bIns="0" rtlCol="0" anchor="t">
              <a:spAutoFit/>
            </a:bodyPr>
            <a:lstStyle/>
            <a:p>
              <a:r>
                <a:rPr lang="en-AU" dirty="0">
                  <a:solidFill>
                    <a:srgbClr val="192954"/>
                  </a:solidFill>
                  <a:latin typeface="Poppins Medium"/>
                  <a:cs typeface="Poppins Medium"/>
                </a:rPr>
                <a:t>Natural Disaster road restoration works across localities in the Shire</a:t>
              </a:r>
              <a:endParaRPr lang="en-AU" dirty="0"/>
            </a:p>
            <a:p>
              <a:r>
                <a:rPr lang="en-AU" dirty="0"/>
                <a:t> </a:t>
              </a:r>
            </a:p>
          </p:txBody>
        </p:sp>
      </p:grpSp>
      <p:grpSp>
        <p:nvGrpSpPr>
          <p:cNvPr id="64" name="Group 3">
            <a:extLst>
              <a:ext uri="{FF2B5EF4-FFF2-40B4-BE49-F238E27FC236}">
                <a16:creationId xmlns:a16="http://schemas.microsoft.com/office/drawing/2014/main" id="{0C5B33F3-7C58-C87F-BEB9-66CCB5D3F68B}"/>
              </a:ext>
            </a:extLst>
          </p:cNvPr>
          <p:cNvGrpSpPr/>
          <p:nvPr/>
        </p:nvGrpSpPr>
        <p:grpSpPr>
          <a:xfrm>
            <a:off x="925492" y="1596561"/>
            <a:ext cx="7178057" cy="774966"/>
            <a:chOff x="0" y="0"/>
            <a:chExt cx="10030293" cy="1583122"/>
          </a:xfrm>
        </p:grpSpPr>
        <p:grpSp>
          <p:nvGrpSpPr>
            <p:cNvPr id="65" name="Group 4">
              <a:extLst>
                <a:ext uri="{FF2B5EF4-FFF2-40B4-BE49-F238E27FC236}">
                  <a16:creationId xmlns:a16="http://schemas.microsoft.com/office/drawing/2014/main" id="{3D8F2F56-B165-81AF-72DE-DB23B1FA1AED}"/>
                </a:ext>
              </a:extLst>
            </p:cNvPr>
            <p:cNvGrpSpPr/>
            <p:nvPr/>
          </p:nvGrpSpPr>
          <p:grpSpPr>
            <a:xfrm>
              <a:off x="0" y="0"/>
              <a:ext cx="9830759" cy="1583122"/>
              <a:chOff x="0" y="0"/>
              <a:chExt cx="4728597" cy="761482"/>
            </a:xfrm>
          </p:grpSpPr>
          <p:sp>
            <p:nvSpPr>
              <p:cNvPr id="67" name="Freeform 5">
                <a:extLst>
                  <a:ext uri="{FF2B5EF4-FFF2-40B4-BE49-F238E27FC236}">
                    <a16:creationId xmlns:a16="http://schemas.microsoft.com/office/drawing/2014/main" id="{FAC50E02-7B1C-8B66-FECA-D8DBD1C052F3}"/>
                  </a:ext>
                </a:extLst>
              </p:cNvPr>
              <p:cNvSpPr/>
              <p:nvPr/>
            </p:nvSpPr>
            <p:spPr>
              <a:xfrm>
                <a:off x="0" y="0"/>
                <a:ext cx="4728597" cy="761482"/>
              </a:xfrm>
              <a:custGeom>
                <a:avLst/>
                <a:gdLst/>
                <a:ahLst/>
                <a:cxnLst/>
                <a:rect l="l" t="t" r="r" b="b"/>
                <a:pathLst>
                  <a:path w="4728597" h="761482">
                    <a:moveTo>
                      <a:pt x="0" y="0"/>
                    </a:moveTo>
                    <a:lnTo>
                      <a:pt x="4728597" y="0"/>
                    </a:lnTo>
                    <a:lnTo>
                      <a:pt x="4728597" y="761482"/>
                    </a:lnTo>
                    <a:lnTo>
                      <a:pt x="0" y="761482"/>
                    </a:lnTo>
                    <a:close/>
                  </a:path>
                </a:pathLst>
              </a:custGeom>
              <a:solidFill>
                <a:srgbClr val="F4F4F4"/>
              </a:solidFill>
            </p:spPr>
            <p:txBody>
              <a:bodyPr/>
              <a:lstStyle/>
              <a:p>
                <a:endParaRPr lang="en-AU"/>
              </a:p>
            </p:txBody>
          </p:sp>
        </p:grpSp>
        <p:sp>
          <p:nvSpPr>
            <p:cNvPr id="66" name="TextBox 6">
              <a:extLst>
                <a:ext uri="{FF2B5EF4-FFF2-40B4-BE49-F238E27FC236}">
                  <a16:creationId xmlns:a16="http://schemas.microsoft.com/office/drawing/2014/main" id="{4167BEE9-B19A-32AF-0534-DCE18A933009}"/>
                </a:ext>
              </a:extLst>
            </p:cNvPr>
            <p:cNvSpPr txBox="1"/>
            <p:nvPr/>
          </p:nvSpPr>
          <p:spPr>
            <a:xfrm>
              <a:off x="969721" y="345791"/>
              <a:ext cx="9060572" cy="479179"/>
            </a:xfrm>
            <a:prstGeom prst="rect">
              <a:avLst/>
            </a:prstGeom>
          </p:spPr>
          <p:txBody>
            <a:bodyPr wrap="square" lIns="0" tIns="0" rIns="0" bIns="0" rtlCol="0" anchor="t">
              <a:spAutoFit/>
            </a:bodyPr>
            <a:lstStyle/>
            <a:p>
              <a:pPr marL="0" lvl="0" indent="0" algn="ctr">
                <a:lnSpc>
                  <a:spcPts val="2520"/>
                </a:lnSpc>
                <a:spcBef>
                  <a:spcPct val="0"/>
                </a:spcBef>
              </a:pPr>
              <a:r>
                <a:rPr lang="en-US" sz="1800" b="1" dirty="0">
                  <a:solidFill>
                    <a:srgbClr val="000000"/>
                  </a:solidFill>
                  <a:latin typeface="Poppins Medium Bold"/>
                  <a:ea typeface="Poppins Medium Bold"/>
                  <a:cs typeface="Poppins Medium Bold"/>
                  <a:sym typeface="Poppins Medium Bold"/>
                </a:rPr>
                <a:t>These are projects completed in </a:t>
              </a:r>
              <a:r>
                <a:rPr lang="en-US" b="1" dirty="0">
                  <a:solidFill>
                    <a:srgbClr val="000000"/>
                  </a:solidFill>
                  <a:latin typeface="Poppins Medium Bold"/>
                  <a:ea typeface="Poppins Medium Bold"/>
                  <a:cs typeface="Poppins Medium Bold"/>
                  <a:sym typeface="Poppins Medium Bold"/>
                </a:rPr>
                <a:t>Bigga</a:t>
              </a:r>
              <a:r>
                <a:rPr lang="en-US" sz="1800" b="1" dirty="0">
                  <a:solidFill>
                    <a:srgbClr val="000000"/>
                  </a:solidFill>
                  <a:latin typeface="Poppins Medium Bold"/>
                  <a:ea typeface="Poppins Medium Bold"/>
                  <a:cs typeface="Poppins Medium Bold"/>
                  <a:sym typeface="Poppins Medium Bold"/>
                </a:rPr>
                <a:t> district from 2023 - 2025</a:t>
              </a:r>
            </a:p>
          </p:txBody>
        </p:sp>
      </p:grpSp>
      <p:grpSp>
        <p:nvGrpSpPr>
          <p:cNvPr id="96" name="Group 44">
            <a:extLst>
              <a:ext uri="{FF2B5EF4-FFF2-40B4-BE49-F238E27FC236}">
                <a16:creationId xmlns:a16="http://schemas.microsoft.com/office/drawing/2014/main" id="{1E7712A7-FD3F-9D2A-7C96-BE021EA15E34}"/>
              </a:ext>
            </a:extLst>
          </p:cNvPr>
          <p:cNvGrpSpPr/>
          <p:nvPr/>
        </p:nvGrpSpPr>
        <p:grpSpPr>
          <a:xfrm>
            <a:off x="1694630" y="7605270"/>
            <a:ext cx="9187216" cy="630725"/>
            <a:chOff x="0" y="0"/>
            <a:chExt cx="4315471" cy="840967"/>
          </a:xfrm>
        </p:grpSpPr>
        <p:grpSp>
          <p:nvGrpSpPr>
            <p:cNvPr id="97" name="Group 45">
              <a:extLst>
                <a:ext uri="{FF2B5EF4-FFF2-40B4-BE49-F238E27FC236}">
                  <a16:creationId xmlns:a16="http://schemas.microsoft.com/office/drawing/2014/main" id="{30BAA96C-40B8-543C-1C9A-35EBBEA6C1A8}"/>
                </a:ext>
              </a:extLst>
            </p:cNvPr>
            <p:cNvGrpSpPr/>
            <p:nvPr/>
          </p:nvGrpSpPr>
          <p:grpSpPr>
            <a:xfrm>
              <a:off x="0" y="0"/>
              <a:ext cx="4315471" cy="840967"/>
              <a:chOff x="0" y="0"/>
              <a:chExt cx="2075742" cy="404505"/>
            </a:xfrm>
          </p:grpSpPr>
          <p:sp>
            <p:nvSpPr>
              <p:cNvPr id="99" name="Freeform 46">
                <a:extLst>
                  <a:ext uri="{FF2B5EF4-FFF2-40B4-BE49-F238E27FC236}">
                    <a16:creationId xmlns:a16="http://schemas.microsoft.com/office/drawing/2014/main" id="{3E8035AE-7176-031A-1581-2041FFAA1EA4}"/>
                  </a:ext>
                </a:extLst>
              </p:cNvPr>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98" name="TextBox 47">
              <a:extLst>
                <a:ext uri="{FF2B5EF4-FFF2-40B4-BE49-F238E27FC236}">
                  <a16:creationId xmlns:a16="http://schemas.microsoft.com/office/drawing/2014/main" id="{0E98BEB5-E550-287A-CDF0-BA9FE47E72CF}"/>
                </a:ext>
              </a:extLst>
            </p:cNvPr>
            <p:cNvSpPr txBox="1"/>
            <p:nvPr/>
          </p:nvSpPr>
          <p:spPr>
            <a:xfrm>
              <a:off x="483081" y="207780"/>
              <a:ext cx="3349309" cy="415881"/>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Aileron Heavy Bold"/>
                  <a:ea typeface="Aileron Heavy Bold"/>
                  <a:cs typeface="Aileron Heavy Bold"/>
                  <a:sym typeface="Aileron Heavy Bold"/>
                </a:rPr>
                <a:t>Approx $14 Million Shire wide – over 4 year period</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a:extLst>
            <a:ext uri="{FF2B5EF4-FFF2-40B4-BE49-F238E27FC236}">
              <a16:creationId xmlns:a16="http://schemas.microsoft.com/office/drawing/2014/main" id="{81A0921F-7EA4-9773-AC24-358D990DE1D8}"/>
            </a:ext>
          </a:extLst>
        </p:cNvPr>
        <p:cNvGrpSpPr/>
        <p:nvPr/>
      </p:nvGrpSpPr>
      <p:grpSpPr>
        <a:xfrm>
          <a:off x="0" y="0"/>
          <a:ext cx="0" cy="0"/>
          <a:chOff x="0" y="0"/>
          <a:chExt cx="0" cy="0"/>
        </a:xfrm>
      </p:grpSpPr>
      <p:sp>
        <p:nvSpPr>
          <p:cNvPr id="11" name="TextBox 11">
            <a:extLst>
              <a:ext uri="{FF2B5EF4-FFF2-40B4-BE49-F238E27FC236}">
                <a16:creationId xmlns:a16="http://schemas.microsoft.com/office/drawing/2014/main" id="{BF29BFB6-0FA3-33FF-58DC-8CBE7B49AC2A}"/>
              </a:ext>
            </a:extLst>
          </p:cNvPr>
          <p:cNvSpPr txBox="1"/>
          <p:nvPr/>
        </p:nvSpPr>
        <p:spPr>
          <a:xfrm>
            <a:off x="944826" y="651272"/>
            <a:ext cx="16874490" cy="76854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 Bigga – </a:t>
            </a:r>
            <a:r>
              <a:rPr kumimoji="0" lang="en-US" sz="5600" b="1" i="0" u="none" strike="noStrike" kern="1200" cap="none" spc="0" normalizeH="0" baseline="0" noProof="0" dirty="0" err="1">
                <a:ln>
                  <a:noFill/>
                </a:ln>
                <a:solidFill>
                  <a:srgbClr val="063831"/>
                </a:solidFill>
                <a:effectLst/>
                <a:uLnTx/>
                <a:uFillTx/>
                <a:latin typeface="Poppins Bold"/>
                <a:ea typeface="Poppins Bold"/>
                <a:cs typeface="Poppins Bold"/>
                <a:sym typeface="Poppins Bold"/>
              </a:rPr>
              <a:t>Grabine</a:t>
            </a: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 Road</a:t>
            </a:r>
          </a:p>
        </p:txBody>
      </p:sp>
      <p:pic>
        <p:nvPicPr>
          <p:cNvPr id="12" name="Picture 11" descr="A road with a guard rail&#10;&#10;AI-generated content may be incorrect.">
            <a:extLst>
              <a:ext uri="{FF2B5EF4-FFF2-40B4-BE49-F238E27FC236}">
                <a16:creationId xmlns:a16="http://schemas.microsoft.com/office/drawing/2014/main" id="{3F2D41F6-D3E9-D52C-448A-2F88EE98D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371" y="1638300"/>
            <a:ext cx="11201400" cy="8401050"/>
          </a:xfrm>
          <a:prstGeom prst="rect">
            <a:avLst/>
          </a:prstGeom>
        </p:spPr>
      </p:pic>
    </p:spTree>
    <p:extLst>
      <p:ext uri="{BB962C8B-B14F-4D97-AF65-F5344CB8AC3E}">
        <p14:creationId xmlns:p14="http://schemas.microsoft.com/office/powerpoint/2010/main" val="195270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p:cNvGrpSpPr/>
        <p:nvPr/>
      </p:nvGrpSpPr>
      <p:grpSpPr>
        <a:xfrm>
          <a:off x="0" y="0"/>
          <a:ext cx="0" cy="0"/>
          <a:chOff x="0" y="0"/>
          <a:chExt cx="0" cy="0"/>
        </a:xfrm>
      </p:grpSpPr>
      <p:grpSp>
        <p:nvGrpSpPr>
          <p:cNvPr id="2" name="Group 2"/>
          <p:cNvGrpSpPr/>
          <p:nvPr/>
        </p:nvGrpSpPr>
        <p:grpSpPr>
          <a:xfrm>
            <a:off x="955434" y="2371993"/>
            <a:ext cx="8427774" cy="3145906"/>
            <a:chOff x="-245316" y="-220279"/>
            <a:chExt cx="10820398" cy="3739754"/>
          </a:xfrm>
        </p:grpSpPr>
        <p:grpSp>
          <p:nvGrpSpPr>
            <p:cNvPr id="3" name="Group 3"/>
            <p:cNvGrpSpPr/>
            <p:nvPr/>
          </p:nvGrpSpPr>
          <p:grpSpPr>
            <a:xfrm>
              <a:off x="-245316" y="-220279"/>
              <a:ext cx="10820398" cy="3739754"/>
              <a:chOff x="-117997" y="-105954"/>
              <a:chExt cx="5204614" cy="1798822"/>
            </a:xfrm>
          </p:grpSpPr>
          <p:sp>
            <p:nvSpPr>
              <p:cNvPr id="4" name="Freeform 4"/>
              <p:cNvSpPr/>
              <p:nvPr/>
            </p:nvSpPr>
            <p:spPr>
              <a:xfrm>
                <a:off x="-117997" y="-105954"/>
                <a:ext cx="5204614" cy="1798822"/>
              </a:xfrm>
              <a:custGeom>
                <a:avLst/>
                <a:gdLst/>
                <a:ahLst/>
                <a:cxnLst/>
                <a:rect l="l" t="t" r="r" b="b"/>
                <a:pathLst>
                  <a:path w="5204614" h="1433032">
                    <a:moveTo>
                      <a:pt x="0" y="0"/>
                    </a:moveTo>
                    <a:lnTo>
                      <a:pt x="5204614" y="0"/>
                    </a:lnTo>
                    <a:lnTo>
                      <a:pt x="5204614" y="1433032"/>
                    </a:lnTo>
                    <a:lnTo>
                      <a:pt x="0" y="1433032"/>
                    </a:lnTo>
                    <a:close/>
                  </a:path>
                </a:pathLst>
              </a:custGeom>
              <a:solidFill>
                <a:srgbClr val="F4F4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1707" y="287960"/>
              <a:ext cx="9894160" cy="2962216"/>
            </a:xfrm>
            <a:prstGeom prst="rect">
              <a:avLst/>
            </a:prstGeom>
          </p:spPr>
          <p:txBody>
            <a:bodyPr wrap="square" lIns="0" tIns="0" rIns="0" bIns="0" rtlCol="0" anchor="t">
              <a:spAutoFit/>
            </a:bodyPr>
            <a:lstStyle/>
            <a:p>
              <a:pPr lvl="0"/>
              <a:r>
                <a:rPr lang="en-AU" sz="1799" dirty="0" err="1">
                  <a:solidFill>
                    <a:srgbClr val="192954"/>
                  </a:solidFill>
                  <a:latin typeface="Poppins Medium"/>
                  <a:cs typeface="Poppins Medium"/>
                </a:rPr>
                <a:t>Grabine</a:t>
              </a:r>
              <a:r>
                <a:rPr lang="en-AU" sz="1799" dirty="0">
                  <a:solidFill>
                    <a:srgbClr val="192954"/>
                  </a:solidFill>
                  <a:latin typeface="Poppins Medium"/>
                  <a:cs typeface="Poppins Medium"/>
                </a:rPr>
                <a:t> Road Reconstruction project has included </a:t>
              </a:r>
            </a:p>
            <a:p>
              <a:pPr marL="285750" lvl="0" indent="-285750">
                <a:buFont typeface="Arial" panose="020B0604020202020204" pitchFamily="34" charset="0"/>
                <a:buChar char="•"/>
              </a:pPr>
              <a:r>
                <a:rPr lang="en-AU" sz="1799" dirty="0">
                  <a:solidFill>
                    <a:srgbClr val="192954"/>
                  </a:solidFill>
                  <a:latin typeface="Poppins Medium"/>
                  <a:cs typeface="Poppins Medium"/>
                </a:rPr>
                <a:t>6km unsealed to seal then a further 4.5km gravel re- sheet</a:t>
              </a:r>
            </a:p>
            <a:p>
              <a:pPr marL="285750" lvl="0" indent="-285750">
                <a:buFont typeface="Arial" panose="020B0604020202020204" pitchFamily="34" charset="0"/>
                <a:buChar char="•"/>
              </a:pPr>
              <a:r>
                <a:rPr lang="en-AU" sz="1799" dirty="0">
                  <a:solidFill>
                    <a:srgbClr val="192954"/>
                  </a:solidFill>
                  <a:latin typeface="Poppins Medium"/>
                  <a:cs typeface="Poppins Medium"/>
                </a:rPr>
                <a:t>Road widening</a:t>
              </a:r>
            </a:p>
            <a:p>
              <a:pPr marL="285750" lvl="0" indent="-285750">
                <a:buFont typeface="Arial" panose="020B0604020202020204" pitchFamily="34" charset="0"/>
                <a:buChar char="•"/>
              </a:pPr>
              <a:r>
                <a:rPr lang="en-AU" sz="1799" dirty="0">
                  <a:solidFill>
                    <a:srgbClr val="192954"/>
                  </a:solidFill>
                  <a:latin typeface="Poppins Medium"/>
                  <a:cs typeface="Poppins Medium"/>
                </a:rPr>
                <a:t>Drainage works</a:t>
              </a:r>
            </a:p>
            <a:p>
              <a:pPr marL="285750" lvl="0" indent="-285750">
                <a:buFont typeface="Arial" panose="020B0604020202020204" pitchFamily="34" charset="0"/>
                <a:buChar char="•"/>
              </a:pPr>
              <a:r>
                <a:rPr lang="en-AU" sz="1799" dirty="0">
                  <a:solidFill>
                    <a:srgbClr val="192954"/>
                  </a:solidFill>
                  <a:latin typeface="Poppins Medium"/>
                  <a:cs typeface="Poppins Medium"/>
                </a:rPr>
                <a:t>Pavement unsealed to seal</a:t>
              </a:r>
            </a:p>
            <a:p>
              <a:pPr marL="285750" lvl="0" indent="-285750">
                <a:buFont typeface="Arial" panose="020B0604020202020204" pitchFamily="34" charset="0"/>
                <a:buChar char="•"/>
              </a:pPr>
              <a:r>
                <a:rPr lang="en-AU" sz="1799" dirty="0">
                  <a:solidFill>
                    <a:srgbClr val="192954"/>
                  </a:solidFill>
                  <a:latin typeface="Poppins Medium"/>
                  <a:cs typeface="Poppins Medium"/>
                </a:rPr>
                <a:t>Line marking &amp; signage</a:t>
              </a:r>
            </a:p>
            <a:p>
              <a:pPr marL="285750" lvl="0" indent="-285750">
                <a:buFont typeface="Arial" panose="020B0604020202020204" pitchFamily="34" charset="0"/>
                <a:buChar char="•"/>
              </a:pPr>
              <a:r>
                <a:rPr lang="en-AU" sz="1799" dirty="0">
                  <a:solidFill>
                    <a:srgbClr val="192954"/>
                  </a:solidFill>
                  <a:latin typeface="Poppins Medium"/>
                  <a:cs typeface="Poppins Medium"/>
                </a:rPr>
                <a:t>Replacement of existing causeway on Sandy Creek to large box culverts (construction photos attached) </a:t>
              </a:r>
            </a:p>
            <a:p>
              <a:pPr marL="285750" lvl="0" indent="-285750">
                <a:buFont typeface="Arial" panose="020B0604020202020204" pitchFamily="34" charset="0"/>
                <a:buChar char="•"/>
              </a:pPr>
              <a:r>
                <a:rPr lang="en-AU" sz="1799" dirty="0">
                  <a:solidFill>
                    <a:srgbClr val="192954"/>
                  </a:solidFill>
                  <a:latin typeface="Poppins Medium"/>
                  <a:cs typeface="Poppins Medium"/>
                </a:rPr>
                <a:t>Guardrails </a:t>
              </a:r>
              <a:endParaRPr lang="en-US" sz="1799" dirty="0">
                <a:solidFill>
                  <a:srgbClr val="192954"/>
                </a:solidFill>
                <a:latin typeface="Poppins Medium"/>
                <a:cs typeface="Poppins Medium"/>
                <a:sym typeface="Poppins Medium"/>
              </a:endParaRPr>
            </a:p>
          </p:txBody>
        </p:sp>
      </p:grpSp>
      <p:grpSp>
        <p:nvGrpSpPr>
          <p:cNvPr id="6" name="Group 6"/>
          <p:cNvGrpSpPr/>
          <p:nvPr/>
        </p:nvGrpSpPr>
        <p:grpSpPr>
          <a:xfrm>
            <a:off x="944826" y="1694280"/>
            <a:ext cx="8199174" cy="830783"/>
            <a:chOff x="0" y="0"/>
            <a:chExt cx="10820400" cy="1107711"/>
          </a:xfrm>
        </p:grpSpPr>
        <p:grpSp>
          <p:nvGrpSpPr>
            <p:cNvPr id="7" name="Group 7"/>
            <p:cNvGrpSpPr/>
            <p:nvPr/>
          </p:nvGrpSpPr>
          <p:grpSpPr>
            <a:xfrm>
              <a:off x="0" y="0"/>
              <a:ext cx="10820400" cy="1107711"/>
              <a:chOff x="0" y="0"/>
              <a:chExt cx="5204615" cy="532809"/>
            </a:xfrm>
          </p:grpSpPr>
          <p:sp>
            <p:nvSpPr>
              <p:cNvPr id="8" name="Freeform 8"/>
              <p:cNvSpPr/>
              <p:nvPr/>
            </p:nvSpPr>
            <p:spPr>
              <a:xfrm>
                <a:off x="0" y="0"/>
                <a:ext cx="5204614" cy="532809"/>
              </a:xfrm>
              <a:custGeom>
                <a:avLst/>
                <a:gdLst/>
                <a:ahLst/>
                <a:cxnLst/>
                <a:rect l="l" t="t" r="r" b="b"/>
                <a:pathLst>
                  <a:path w="5204614" h="532809">
                    <a:moveTo>
                      <a:pt x="0" y="0"/>
                    </a:moveTo>
                    <a:lnTo>
                      <a:pt x="5204614" y="0"/>
                    </a:lnTo>
                    <a:lnTo>
                      <a:pt x="5204614" y="532809"/>
                    </a:lnTo>
                    <a:lnTo>
                      <a:pt x="0" y="532809"/>
                    </a:lnTo>
                    <a:close/>
                  </a:path>
                </a:pathLst>
              </a:custGeom>
              <a:solidFill>
                <a:srgbClr val="009D9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1211253" y="217305"/>
              <a:ext cx="8397893" cy="643339"/>
            </a:xfrm>
            <a:prstGeom prst="rect">
              <a:avLst/>
            </a:prstGeom>
          </p:spPr>
          <p:txBody>
            <a:bodyPr lIns="0" tIns="0" rIns="0" bIns="0" rtlCol="0" anchor="t">
              <a:spAutoFit/>
            </a:bodyPr>
            <a:lstStyle/>
            <a:p>
              <a:pPr marL="0" marR="0" lvl="0" indent="0" algn="ctr" defTabSz="914400" rtl="0" eaLnBrk="1" fontAlgn="auto" latinLnBrk="0" hangingPunct="1">
                <a:lnSpc>
                  <a:spcPts val="3979"/>
                </a:lnSpc>
                <a:spcBef>
                  <a:spcPts val="0"/>
                </a:spcBef>
                <a:spcAft>
                  <a:spcPts val="0"/>
                </a:spcAft>
                <a:buClrTx/>
                <a:buSzTx/>
                <a:buFontTx/>
                <a:buNone/>
                <a:tabLst/>
                <a:defRPr/>
              </a:pPr>
              <a:r>
                <a:rPr kumimoji="0" lang="en-US" sz="3316" b="1" i="0" u="none" strike="noStrike" kern="1200" cap="none" spc="198" normalizeH="0" baseline="0" noProof="0" dirty="0">
                  <a:ln>
                    <a:noFill/>
                  </a:ln>
                  <a:solidFill>
                    <a:schemeClr val="bg1"/>
                  </a:solidFill>
                  <a:effectLst/>
                  <a:uLnTx/>
                  <a:uFillTx/>
                  <a:latin typeface="Aileron Heavy Bold"/>
                  <a:ea typeface="Aileron Heavy Bold"/>
                  <a:cs typeface="Aileron Heavy Bold"/>
                  <a:sym typeface="Aileron Heavy Bold"/>
                </a:rPr>
                <a:t>$3,987,673</a:t>
              </a:r>
            </a:p>
          </p:txBody>
        </p:sp>
      </p:grpSp>
      <p:sp>
        <p:nvSpPr>
          <p:cNvPr id="11" name="TextBox 11"/>
          <p:cNvSpPr txBox="1"/>
          <p:nvPr/>
        </p:nvSpPr>
        <p:spPr>
          <a:xfrm>
            <a:off x="944826" y="651272"/>
            <a:ext cx="16874490" cy="76854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 Bigga – </a:t>
            </a:r>
            <a:r>
              <a:rPr kumimoji="0" lang="en-US" sz="5600" b="1" i="0" u="none" strike="noStrike" kern="1200" cap="none" spc="0" normalizeH="0" baseline="0" noProof="0" dirty="0" err="1">
                <a:ln>
                  <a:noFill/>
                </a:ln>
                <a:solidFill>
                  <a:srgbClr val="063831"/>
                </a:solidFill>
                <a:effectLst/>
                <a:uLnTx/>
                <a:uFillTx/>
                <a:latin typeface="Poppins Bold"/>
                <a:ea typeface="Poppins Bold"/>
                <a:cs typeface="Poppins Bold"/>
                <a:sym typeface="Poppins Bold"/>
              </a:rPr>
              <a:t>Grabine</a:t>
            </a: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 Road</a:t>
            </a:r>
          </a:p>
        </p:txBody>
      </p:sp>
      <p:pic>
        <p:nvPicPr>
          <p:cNvPr id="14" name="Picture 13" descr="A dirt road with tire tracks&#10;&#10;AI-generated content may be incorrect.">
            <a:extLst>
              <a:ext uri="{FF2B5EF4-FFF2-40B4-BE49-F238E27FC236}">
                <a16:creationId xmlns:a16="http://schemas.microsoft.com/office/drawing/2014/main" id="{40EDB71C-5970-C5EB-1339-F55BA25C26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50" y="6168985"/>
            <a:ext cx="4622324" cy="3466743"/>
          </a:xfrm>
          <a:prstGeom prst="rect">
            <a:avLst/>
          </a:prstGeom>
        </p:spPr>
      </p:pic>
      <p:pic>
        <p:nvPicPr>
          <p:cNvPr id="18" name="Picture 17" descr="A road with trees and grass&#10;&#10;AI-generated content may be incorrect.">
            <a:extLst>
              <a:ext uri="{FF2B5EF4-FFF2-40B4-BE49-F238E27FC236}">
                <a16:creationId xmlns:a16="http://schemas.microsoft.com/office/drawing/2014/main" id="{2D503EDE-AF1B-EC05-2B64-F9002D06F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056" y="1694280"/>
            <a:ext cx="6196664" cy="4647498"/>
          </a:xfrm>
          <a:prstGeom prst="rect">
            <a:avLst/>
          </a:prstGeom>
        </p:spPr>
      </p:pic>
      <p:pic>
        <p:nvPicPr>
          <p:cNvPr id="20" name="Picture 19" descr="A road with trees on the side&#10;&#10;AI-generated content may be incorrect.">
            <a:extLst>
              <a:ext uri="{FF2B5EF4-FFF2-40B4-BE49-F238E27FC236}">
                <a16:creationId xmlns:a16="http://schemas.microsoft.com/office/drawing/2014/main" id="{8FE97F53-8534-D383-F792-9A0CB0A4D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8332" y="1694280"/>
            <a:ext cx="4213767" cy="5278020"/>
          </a:xfrm>
          <a:prstGeom prst="rect">
            <a:avLst/>
          </a:prstGeom>
        </p:spPr>
      </p:pic>
      <p:pic>
        <p:nvPicPr>
          <p:cNvPr id="13" name="Picture 12" descr="A concrete structure with blue writing&#10;&#10;AI-generated content may be incorrect.">
            <a:extLst>
              <a:ext uri="{FF2B5EF4-FFF2-40B4-BE49-F238E27FC236}">
                <a16:creationId xmlns:a16="http://schemas.microsoft.com/office/drawing/2014/main" id="{DD8C842A-BF2A-73BB-3B6D-F09D6D05D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642" y="6267609"/>
            <a:ext cx="9322130" cy="3314301"/>
          </a:xfrm>
          <a:prstGeom prst="rect">
            <a:avLst/>
          </a:prstGeom>
        </p:spPr>
      </p:pic>
      <p:pic>
        <p:nvPicPr>
          <p:cNvPr id="16" name="Picture 15" descr="A tree next to a pond&#10;&#10;AI-generated content may be incorrect.">
            <a:extLst>
              <a:ext uri="{FF2B5EF4-FFF2-40B4-BE49-F238E27FC236}">
                <a16:creationId xmlns:a16="http://schemas.microsoft.com/office/drawing/2014/main" id="{4601F4A6-C410-1672-859D-C4B6C07BE4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2129" y="6148421"/>
            <a:ext cx="4577985" cy="343348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p:cNvGrpSpPr/>
        <p:nvPr/>
      </p:nvGrpSpPr>
      <p:grpSpPr>
        <a:xfrm>
          <a:off x="0" y="0"/>
          <a:ext cx="0" cy="0"/>
          <a:chOff x="0" y="0"/>
          <a:chExt cx="0" cy="0"/>
        </a:xfrm>
      </p:grpSpPr>
      <p:sp>
        <p:nvSpPr>
          <p:cNvPr id="2" name="TextBox 2"/>
          <p:cNvSpPr txBox="1"/>
          <p:nvPr/>
        </p:nvSpPr>
        <p:spPr>
          <a:xfrm>
            <a:off x="944826" y="651272"/>
            <a:ext cx="14746138" cy="768544"/>
          </a:xfrm>
          <a:prstGeom prst="rect">
            <a:avLst/>
          </a:prstGeom>
        </p:spPr>
        <p:txBody>
          <a:bodyPr lIns="0" tIns="0" rIns="0" bIns="0" rtlCol="0" anchor="t">
            <a:spAutoFit/>
          </a:bodyPr>
          <a:lstStyle/>
          <a:p>
            <a:pPr algn="l">
              <a:lnSpc>
                <a:spcPts val="5880"/>
              </a:lnSpc>
            </a:pPr>
            <a:r>
              <a:rPr lang="en-US" sz="5600" b="1" dirty="0">
                <a:solidFill>
                  <a:srgbClr val="063831"/>
                </a:solidFill>
                <a:latin typeface="Poppins Bold"/>
                <a:ea typeface="Poppins Bold"/>
                <a:cs typeface="Poppins Bold"/>
                <a:sym typeface="Poppins Bold"/>
              </a:rPr>
              <a:t>Bigga Forward Works Plan </a:t>
            </a:r>
          </a:p>
        </p:txBody>
      </p:sp>
      <p:sp>
        <p:nvSpPr>
          <p:cNvPr id="7" name="AutoShape 7"/>
          <p:cNvSpPr/>
          <p:nvPr/>
        </p:nvSpPr>
        <p:spPr>
          <a:xfrm>
            <a:off x="1684976" y="9039410"/>
            <a:ext cx="14918048" cy="0"/>
          </a:xfrm>
          <a:prstGeom prst="line">
            <a:avLst/>
          </a:prstGeom>
          <a:ln w="9525" cap="rnd">
            <a:solidFill>
              <a:srgbClr val="000000"/>
            </a:solidFill>
            <a:prstDash val="solid"/>
            <a:headEnd type="none" w="sm" len="sm"/>
            <a:tailEnd type="none" w="sm" len="sm"/>
          </a:ln>
        </p:spPr>
        <p:txBody>
          <a:bodyPr/>
          <a:lstStyle/>
          <a:p>
            <a:endParaRPr lang="en-AU"/>
          </a:p>
        </p:txBody>
      </p:sp>
      <p:grpSp>
        <p:nvGrpSpPr>
          <p:cNvPr id="8" name="Group 8"/>
          <p:cNvGrpSpPr/>
          <p:nvPr/>
        </p:nvGrpSpPr>
        <p:grpSpPr>
          <a:xfrm>
            <a:off x="11266051" y="622697"/>
            <a:ext cx="6645029" cy="840242"/>
            <a:chOff x="0" y="0"/>
            <a:chExt cx="8860038" cy="1120323"/>
          </a:xfrm>
          <a:solidFill>
            <a:srgbClr val="00CC99"/>
          </a:solidFill>
        </p:grpSpPr>
        <p:grpSp>
          <p:nvGrpSpPr>
            <p:cNvPr id="9" name="Group 9"/>
            <p:cNvGrpSpPr/>
            <p:nvPr/>
          </p:nvGrpSpPr>
          <p:grpSpPr>
            <a:xfrm>
              <a:off x="0" y="0"/>
              <a:ext cx="8860038" cy="1120323"/>
              <a:chOff x="0" y="0"/>
              <a:chExt cx="4261680" cy="538875"/>
            </a:xfrm>
            <a:grpFill/>
          </p:grpSpPr>
          <p:sp>
            <p:nvSpPr>
              <p:cNvPr id="10" name="Freeform 10"/>
              <p:cNvSpPr/>
              <p:nvPr/>
            </p:nvSpPr>
            <p:spPr>
              <a:xfrm>
                <a:off x="0" y="0"/>
                <a:ext cx="4261680" cy="538875"/>
              </a:xfrm>
              <a:custGeom>
                <a:avLst/>
                <a:gdLst/>
                <a:ahLst/>
                <a:cxnLst/>
                <a:rect l="l" t="t" r="r" b="b"/>
                <a:pathLst>
                  <a:path w="4261680" h="538875">
                    <a:moveTo>
                      <a:pt x="0" y="0"/>
                    </a:moveTo>
                    <a:lnTo>
                      <a:pt x="4261680" y="0"/>
                    </a:lnTo>
                    <a:lnTo>
                      <a:pt x="4261680" y="538875"/>
                    </a:lnTo>
                    <a:lnTo>
                      <a:pt x="0" y="538875"/>
                    </a:lnTo>
                    <a:close/>
                  </a:path>
                </a:pathLst>
              </a:custGeom>
              <a:grpFill/>
            </p:spPr>
            <p:txBody>
              <a:bodyPr/>
              <a:lstStyle/>
              <a:p>
                <a:endParaRPr lang="en-AU"/>
              </a:p>
            </p:txBody>
          </p:sp>
        </p:grpSp>
        <p:sp>
          <p:nvSpPr>
            <p:cNvPr id="11" name="TextBox 11"/>
            <p:cNvSpPr txBox="1"/>
            <p:nvPr/>
          </p:nvSpPr>
          <p:spPr>
            <a:xfrm>
              <a:off x="991807" y="207780"/>
              <a:ext cx="6876424" cy="695237"/>
            </a:xfrm>
            <a:prstGeom prst="rect">
              <a:avLst/>
            </a:prstGeom>
            <a:grpFill/>
          </p:spPr>
          <p:txBody>
            <a:bodyPr lIns="0" tIns="0" rIns="0" bIns="0" rtlCol="0" anchor="t">
              <a:spAutoFit/>
            </a:bodyPr>
            <a:lstStyle/>
            <a:p>
              <a:pPr marL="0" lvl="0" indent="0" algn="ctr">
                <a:lnSpc>
                  <a:spcPts val="2059"/>
                </a:lnSpc>
              </a:pPr>
              <a:r>
                <a:rPr lang="en-US" sz="1716" b="1" spc="102">
                  <a:solidFill>
                    <a:srgbClr val="F5FFF9"/>
                  </a:solidFill>
                  <a:latin typeface="Poppins ExtraBold Bold"/>
                  <a:ea typeface="Poppins ExtraBold Bold"/>
                  <a:cs typeface="Poppins ExtraBold Bold"/>
                  <a:sym typeface="Poppins ExtraBold Bold"/>
                </a:rPr>
                <a:t>CAPITAL WORKS PROJECTS (EXCLUDES MAINTENANCE/OPERATIONS)</a:t>
              </a:r>
            </a:p>
          </p:txBody>
        </p:sp>
      </p:grpSp>
      <p:grpSp>
        <p:nvGrpSpPr>
          <p:cNvPr id="24" name="Group 24"/>
          <p:cNvGrpSpPr/>
          <p:nvPr/>
        </p:nvGrpSpPr>
        <p:grpSpPr>
          <a:xfrm>
            <a:off x="1143000" y="2393988"/>
            <a:ext cx="3871415" cy="911415"/>
            <a:chOff x="0" y="0"/>
            <a:chExt cx="4315471" cy="840967"/>
          </a:xfrm>
        </p:grpSpPr>
        <p:grpSp>
          <p:nvGrpSpPr>
            <p:cNvPr id="25" name="Group 25"/>
            <p:cNvGrpSpPr/>
            <p:nvPr/>
          </p:nvGrpSpPr>
          <p:grpSpPr>
            <a:xfrm>
              <a:off x="0" y="0"/>
              <a:ext cx="4315471" cy="840967"/>
              <a:chOff x="0" y="0"/>
              <a:chExt cx="2075742" cy="404505"/>
            </a:xfrm>
          </p:grpSpPr>
          <p:sp>
            <p:nvSpPr>
              <p:cNvPr id="26" name="Freeform 26"/>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27" name="TextBox 27"/>
            <p:cNvSpPr txBox="1"/>
            <p:nvPr/>
          </p:nvSpPr>
          <p:spPr>
            <a:xfrm>
              <a:off x="483081" y="198255"/>
              <a:ext cx="3349309" cy="283987"/>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$173,000</a:t>
              </a:r>
            </a:p>
          </p:txBody>
        </p:sp>
      </p:grpSp>
      <p:grpSp>
        <p:nvGrpSpPr>
          <p:cNvPr id="28" name="Group 28"/>
          <p:cNvGrpSpPr/>
          <p:nvPr/>
        </p:nvGrpSpPr>
        <p:grpSpPr>
          <a:xfrm>
            <a:off x="5365591" y="2916627"/>
            <a:ext cx="3871416" cy="1720519"/>
            <a:chOff x="-58607" y="-871696"/>
            <a:chExt cx="3764130" cy="1488350"/>
          </a:xfrm>
        </p:grpSpPr>
        <p:grpSp>
          <p:nvGrpSpPr>
            <p:cNvPr id="29" name="Group 29"/>
            <p:cNvGrpSpPr/>
            <p:nvPr/>
          </p:nvGrpSpPr>
          <p:grpSpPr>
            <a:xfrm>
              <a:off x="-58607" y="-871696"/>
              <a:ext cx="3764130" cy="1385348"/>
              <a:chOff x="-28190" y="-419286"/>
              <a:chExt cx="1810547" cy="666353"/>
            </a:xfrm>
          </p:grpSpPr>
          <p:sp>
            <p:nvSpPr>
              <p:cNvPr id="30" name="Freeform 30"/>
              <p:cNvSpPr/>
              <p:nvPr/>
            </p:nvSpPr>
            <p:spPr>
              <a:xfrm>
                <a:off x="-28190" y="-419286"/>
                <a:ext cx="1810547" cy="666353"/>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31" name="TextBox 31"/>
            <p:cNvSpPr txBox="1"/>
            <p:nvPr/>
          </p:nvSpPr>
          <p:spPr>
            <a:xfrm>
              <a:off x="143254" y="-768694"/>
              <a:ext cx="3464100" cy="1385348"/>
            </a:xfrm>
            <a:prstGeom prst="rect">
              <a:avLst/>
            </a:prstGeom>
          </p:spPr>
          <p:txBody>
            <a:bodyPr lIns="0" tIns="0" rIns="0" bIns="0" rtlCol="0" anchor="t">
              <a:spAutoFit/>
            </a:bodyPr>
            <a:lstStyle/>
            <a:p>
              <a:r>
                <a:rPr lang="en-AU" dirty="0">
                  <a:solidFill>
                    <a:srgbClr val="192954"/>
                  </a:solidFill>
                  <a:latin typeface="Poppins Medium"/>
                  <a:cs typeface="Poppins Medium"/>
                </a:rPr>
                <a:t>Roads to Recovery – </a:t>
              </a:r>
              <a:r>
                <a:rPr lang="en-AU" dirty="0" err="1">
                  <a:solidFill>
                    <a:srgbClr val="192954"/>
                  </a:solidFill>
                  <a:latin typeface="Poppins Medium"/>
                  <a:cs typeface="Poppins Medium"/>
                </a:rPr>
                <a:t>Grabine</a:t>
              </a:r>
              <a:r>
                <a:rPr lang="en-AU" dirty="0">
                  <a:solidFill>
                    <a:srgbClr val="192954"/>
                  </a:solidFill>
                  <a:latin typeface="Poppins Medium"/>
                  <a:cs typeface="Poppins Medium"/>
                </a:rPr>
                <a:t> Road - Gravel </a:t>
              </a:r>
              <a:r>
                <a:rPr lang="en-AU" dirty="0" err="1">
                  <a:solidFill>
                    <a:srgbClr val="192954"/>
                  </a:solidFill>
                  <a:latin typeface="Poppins Medium"/>
                  <a:cs typeface="Poppins Medium"/>
                </a:rPr>
                <a:t>resheeting-Grabine</a:t>
              </a:r>
              <a:r>
                <a:rPr lang="en-AU" dirty="0">
                  <a:solidFill>
                    <a:srgbClr val="192954"/>
                  </a:solidFill>
                  <a:latin typeface="Poppins Medium"/>
                  <a:cs typeface="Poppins Medium"/>
                </a:rPr>
                <a:t> Road                                  </a:t>
              </a:r>
              <a:r>
                <a:rPr lang="en-AU" dirty="0"/>
                <a:t>                              </a:t>
              </a:r>
              <a:endParaRPr lang="en-US" sz="1800" dirty="0">
                <a:solidFill>
                  <a:srgbClr val="192954"/>
                </a:solidFill>
                <a:latin typeface="Poppins Medium"/>
                <a:ea typeface="Poppins Medium"/>
                <a:cs typeface="Poppins Medium"/>
                <a:sym typeface="Poppins Medium"/>
              </a:endParaRPr>
            </a:p>
          </p:txBody>
        </p:sp>
      </p:grpSp>
      <p:grpSp>
        <p:nvGrpSpPr>
          <p:cNvPr id="44" name="Group 24">
            <a:extLst>
              <a:ext uri="{FF2B5EF4-FFF2-40B4-BE49-F238E27FC236}">
                <a16:creationId xmlns:a16="http://schemas.microsoft.com/office/drawing/2014/main" id="{281CBC12-AEC1-F6C0-68B4-9C0B8FD5A96D}"/>
              </a:ext>
            </a:extLst>
          </p:cNvPr>
          <p:cNvGrpSpPr/>
          <p:nvPr/>
        </p:nvGrpSpPr>
        <p:grpSpPr>
          <a:xfrm>
            <a:off x="5425868" y="2396651"/>
            <a:ext cx="3871415" cy="519977"/>
            <a:chOff x="0" y="0"/>
            <a:chExt cx="4315471" cy="840967"/>
          </a:xfrm>
        </p:grpSpPr>
        <p:grpSp>
          <p:nvGrpSpPr>
            <p:cNvPr id="45" name="Group 25">
              <a:extLst>
                <a:ext uri="{FF2B5EF4-FFF2-40B4-BE49-F238E27FC236}">
                  <a16:creationId xmlns:a16="http://schemas.microsoft.com/office/drawing/2014/main" id="{BFD2F8D3-F2A9-A84F-F8EE-D81F69B796E7}"/>
                </a:ext>
              </a:extLst>
            </p:cNvPr>
            <p:cNvGrpSpPr/>
            <p:nvPr/>
          </p:nvGrpSpPr>
          <p:grpSpPr>
            <a:xfrm>
              <a:off x="0" y="0"/>
              <a:ext cx="4315471" cy="840967"/>
              <a:chOff x="0" y="0"/>
              <a:chExt cx="2075742" cy="404505"/>
            </a:xfrm>
          </p:grpSpPr>
          <p:sp>
            <p:nvSpPr>
              <p:cNvPr id="47" name="Freeform 26">
                <a:extLst>
                  <a:ext uri="{FF2B5EF4-FFF2-40B4-BE49-F238E27FC236}">
                    <a16:creationId xmlns:a16="http://schemas.microsoft.com/office/drawing/2014/main" id="{2C34D0CE-48F8-F913-7483-3F19B1C01941}"/>
                  </a:ext>
                </a:extLst>
              </p:cNvPr>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46" name="TextBox 27">
              <a:extLst>
                <a:ext uri="{FF2B5EF4-FFF2-40B4-BE49-F238E27FC236}">
                  <a16:creationId xmlns:a16="http://schemas.microsoft.com/office/drawing/2014/main" id="{C84D68CA-0DB7-BA9B-4359-34DBB1906A71}"/>
                </a:ext>
              </a:extLst>
            </p:cNvPr>
            <p:cNvSpPr txBox="1"/>
            <p:nvPr/>
          </p:nvSpPr>
          <p:spPr>
            <a:xfrm>
              <a:off x="483081" y="198256"/>
              <a:ext cx="3349309" cy="336780"/>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$160,000</a:t>
              </a:r>
            </a:p>
          </p:txBody>
        </p:sp>
      </p:grpSp>
      <p:grpSp>
        <p:nvGrpSpPr>
          <p:cNvPr id="48" name="Group 28">
            <a:extLst>
              <a:ext uri="{FF2B5EF4-FFF2-40B4-BE49-F238E27FC236}">
                <a16:creationId xmlns:a16="http://schemas.microsoft.com/office/drawing/2014/main" id="{CF17DC06-9129-99CC-38E0-09C77E831714}"/>
              </a:ext>
            </a:extLst>
          </p:cNvPr>
          <p:cNvGrpSpPr/>
          <p:nvPr/>
        </p:nvGrpSpPr>
        <p:grpSpPr>
          <a:xfrm>
            <a:off x="3891688" y="6426520"/>
            <a:ext cx="3871415" cy="955578"/>
            <a:chOff x="0" y="0"/>
            <a:chExt cx="4315471" cy="1001622"/>
          </a:xfrm>
        </p:grpSpPr>
        <p:grpSp>
          <p:nvGrpSpPr>
            <p:cNvPr id="49" name="Group 29">
              <a:extLst>
                <a:ext uri="{FF2B5EF4-FFF2-40B4-BE49-F238E27FC236}">
                  <a16:creationId xmlns:a16="http://schemas.microsoft.com/office/drawing/2014/main" id="{25705699-EF72-CB3E-58EB-F42DE93D5B57}"/>
                </a:ext>
              </a:extLst>
            </p:cNvPr>
            <p:cNvGrpSpPr/>
            <p:nvPr/>
          </p:nvGrpSpPr>
          <p:grpSpPr>
            <a:xfrm>
              <a:off x="0" y="0"/>
              <a:ext cx="4315471" cy="1000848"/>
              <a:chOff x="0" y="0"/>
              <a:chExt cx="2075742" cy="481408"/>
            </a:xfrm>
          </p:grpSpPr>
          <p:sp>
            <p:nvSpPr>
              <p:cNvPr id="51" name="Freeform 30">
                <a:extLst>
                  <a:ext uri="{FF2B5EF4-FFF2-40B4-BE49-F238E27FC236}">
                    <a16:creationId xmlns:a16="http://schemas.microsoft.com/office/drawing/2014/main" id="{E8096A72-FDA1-BEE0-0FEE-503A471D6F0D}"/>
                  </a:ext>
                </a:extLst>
              </p:cNvPr>
              <p:cNvSpPr/>
              <p:nvPr/>
            </p:nvSpPr>
            <p:spPr>
              <a:xfrm>
                <a:off x="0" y="0"/>
                <a:ext cx="2075742" cy="481408"/>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50" name="TextBox 31">
              <a:extLst>
                <a:ext uri="{FF2B5EF4-FFF2-40B4-BE49-F238E27FC236}">
                  <a16:creationId xmlns:a16="http://schemas.microsoft.com/office/drawing/2014/main" id="{A3996F50-6805-2BB7-5A07-1E692BAC0682}"/>
                </a:ext>
              </a:extLst>
            </p:cNvPr>
            <p:cNvSpPr txBox="1"/>
            <p:nvPr/>
          </p:nvSpPr>
          <p:spPr>
            <a:xfrm>
              <a:off x="425685" y="345790"/>
              <a:ext cx="3464100" cy="655832"/>
            </a:xfrm>
            <a:prstGeom prst="rect">
              <a:avLst/>
            </a:prstGeom>
          </p:spPr>
          <p:txBody>
            <a:bodyPr lIns="0" tIns="0" rIns="0" bIns="0" rtlCol="0" anchor="t">
              <a:spAutoFit/>
            </a:bodyPr>
            <a:lstStyle/>
            <a:p>
              <a:pPr marL="0" lvl="0" indent="0" algn="l">
                <a:lnSpc>
                  <a:spcPts val="2520"/>
                </a:lnSpc>
                <a:spcBef>
                  <a:spcPct val="0"/>
                </a:spcBef>
              </a:pPr>
              <a:r>
                <a:rPr lang="en-US" sz="1800" dirty="0">
                  <a:solidFill>
                    <a:srgbClr val="192954"/>
                  </a:solidFill>
                  <a:latin typeface="Poppins Medium"/>
                  <a:ea typeface="Poppins Medium"/>
                  <a:cs typeface="Poppins Medium"/>
                  <a:sym typeface="Poppins Medium"/>
                </a:rPr>
                <a:t>Resurfacing Works (2km), Bigga Road - 2026</a:t>
              </a:r>
            </a:p>
          </p:txBody>
        </p:sp>
      </p:grpSp>
      <p:grpSp>
        <p:nvGrpSpPr>
          <p:cNvPr id="52" name="Group 3"/>
          <p:cNvGrpSpPr/>
          <p:nvPr/>
        </p:nvGrpSpPr>
        <p:grpSpPr>
          <a:xfrm>
            <a:off x="11304037" y="2517528"/>
            <a:ext cx="5312635" cy="6006507"/>
            <a:chOff x="0" y="0"/>
            <a:chExt cx="3130550" cy="3539424"/>
          </a:xfrm>
        </p:grpSpPr>
        <p:sp>
          <p:nvSpPr>
            <p:cNvPr id="53"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42A21"/>
            </a:solidFill>
          </p:spPr>
          <p:txBody>
            <a:bodyPr/>
            <a:lstStyle/>
            <a:p>
              <a:endParaRPr lang="en-AU"/>
            </a:p>
          </p:txBody>
        </p:sp>
      </p:grpSp>
      <p:grpSp>
        <p:nvGrpSpPr>
          <p:cNvPr id="54" name="Group 5"/>
          <p:cNvGrpSpPr>
            <a:grpSpLocks noChangeAspect="1"/>
          </p:cNvGrpSpPr>
          <p:nvPr/>
        </p:nvGrpSpPr>
        <p:grpSpPr>
          <a:xfrm>
            <a:off x="11008233" y="2788880"/>
            <a:ext cx="5246391" cy="5246370"/>
            <a:chOff x="0" y="0"/>
            <a:chExt cx="6350000" cy="6349975"/>
          </a:xfrm>
        </p:grpSpPr>
        <p:sp>
          <p:nvSpPr>
            <p:cNvPr id="55"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txBody>
            <a:bodyPr/>
            <a:lstStyle/>
            <a:p>
              <a:endParaRPr lang="en-AU"/>
            </a:p>
          </p:txBody>
        </p:sp>
      </p:grpSp>
      <p:grpSp>
        <p:nvGrpSpPr>
          <p:cNvPr id="3" name="Group 24">
            <a:extLst>
              <a:ext uri="{FF2B5EF4-FFF2-40B4-BE49-F238E27FC236}">
                <a16:creationId xmlns:a16="http://schemas.microsoft.com/office/drawing/2014/main" id="{8BE64480-6DA1-EB8C-3A84-54EDEE30F143}"/>
              </a:ext>
            </a:extLst>
          </p:cNvPr>
          <p:cNvGrpSpPr/>
          <p:nvPr/>
        </p:nvGrpSpPr>
        <p:grpSpPr>
          <a:xfrm>
            <a:off x="3915572" y="5633552"/>
            <a:ext cx="3871415" cy="911415"/>
            <a:chOff x="2920708" y="2848541"/>
            <a:chExt cx="4315471" cy="840967"/>
          </a:xfrm>
        </p:grpSpPr>
        <p:grpSp>
          <p:nvGrpSpPr>
            <p:cNvPr id="4" name="Group 25">
              <a:extLst>
                <a:ext uri="{FF2B5EF4-FFF2-40B4-BE49-F238E27FC236}">
                  <a16:creationId xmlns:a16="http://schemas.microsoft.com/office/drawing/2014/main" id="{028CC840-83EB-4BB1-801A-CC1325877DD9}"/>
                </a:ext>
              </a:extLst>
            </p:cNvPr>
            <p:cNvGrpSpPr/>
            <p:nvPr/>
          </p:nvGrpSpPr>
          <p:grpSpPr>
            <a:xfrm>
              <a:off x="2920708" y="2848541"/>
              <a:ext cx="4315471" cy="840967"/>
              <a:chOff x="1404861" y="1370148"/>
              <a:chExt cx="2075742" cy="404505"/>
            </a:xfrm>
          </p:grpSpPr>
          <p:sp>
            <p:nvSpPr>
              <p:cNvPr id="6" name="Freeform 26">
                <a:extLst>
                  <a:ext uri="{FF2B5EF4-FFF2-40B4-BE49-F238E27FC236}">
                    <a16:creationId xmlns:a16="http://schemas.microsoft.com/office/drawing/2014/main" id="{1E9284D7-9FD1-128C-B70D-1617744E9493}"/>
                  </a:ext>
                </a:extLst>
              </p:cNvPr>
              <p:cNvSpPr/>
              <p:nvPr/>
            </p:nvSpPr>
            <p:spPr>
              <a:xfrm>
                <a:off x="1404861" y="1370148"/>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5" name="TextBox 27">
              <a:extLst>
                <a:ext uri="{FF2B5EF4-FFF2-40B4-BE49-F238E27FC236}">
                  <a16:creationId xmlns:a16="http://schemas.microsoft.com/office/drawing/2014/main" id="{86987843-0C65-7D8A-A388-9CC433834329}"/>
                </a:ext>
              </a:extLst>
            </p:cNvPr>
            <p:cNvSpPr txBox="1"/>
            <p:nvPr/>
          </p:nvSpPr>
          <p:spPr>
            <a:xfrm>
              <a:off x="3403789" y="3171165"/>
              <a:ext cx="3349309" cy="283987"/>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$200,000</a:t>
              </a:r>
            </a:p>
          </p:txBody>
        </p:sp>
      </p:grpSp>
      <p:grpSp>
        <p:nvGrpSpPr>
          <p:cNvPr id="12" name="Group 28">
            <a:extLst>
              <a:ext uri="{FF2B5EF4-FFF2-40B4-BE49-F238E27FC236}">
                <a16:creationId xmlns:a16="http://schemas.microsoft.com/office/drawing/2014/main" id="{EE43E612-BD91-E7C3-E3E0-1BC8D687A95F}"/>
              </a:ext>
            </a:extLst>
          </p:cNvPr>
          <p:cNvGrpSpPr/>
          <p:nvPr/>
        </p:nvGrpSpPr>
        <p:grpSpPr>
          <a:xfrm>
            <a:off x="1190824" y="3217061"/>
            <a:ext cx="3871415" cy="2184004"/>
            <a:chOff x="0" y="0"/>
            <a:chExt cx="4315471" cy="2462437"/>
          </a:xfrm>
        </p:grpSpPr>
        <p:grpSp>
          <p:nvGrpSpPr>
            <p:cNvPr id="13" name="Group 29">
              <a:extLst>
                <a:ext uri="{FF2B5EF4-FFF2-40B4-BE49-F238E27FC236}">
                  <a16:creationId xmlns:a16="http://schemas.microsoft.com/office/drawing/2014/main" id="{55D9DEA8-136D-913C-4CA9-D4DBCDF6A509}"/>
                </a:ext>
              </a:extLst>
            </p:cNvPr>
            <p:cNvGrpSpPr/>
            <p:nvPr/>
          </p:nvGrpSpPr>
          <p:grpSpPr>
            <a:xfrm>
              <a:off x="0" y="0"/>
              <a:ext cx="4315471" cy="2001693"/>
              <a:chOff x="0" y="0"/>
              <a:chExt cx="2075742" cy="962815"/>
            </a:xfrm>
          </p:grpSpPr>
          <p:sp>
            <p:nvSpPr>
              <p:cNvPr id="15" name="Freeform 30">
                <a:extLst>
                  <a:ext uri="{FF2B5EF4-FFF2-40B4-BE49-F238E27FC236}">
                    <a16:creationId xmlns:a16="http://schemas.microsoft.com/office/drawing/2014/main" id="{5A2AF8AC-47CA-BDEE-06C4-FF95BAE35CFB}"/>
                  </a:ext>
                </a:extLst>
              </p:cNvPr>
              <p:cNvSpPr/>
              <p:nvPr/>
            </p:nvSpPr>
            <p:spPr>
              <a:xfrm>
                <a:off x="0" y="0"/>
                <a:ext cx="2075742" cy="962815"/>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14" name="TextBox 31">
              <a:extLst>
                <a:ext uri="{FF2B5EF4-FFF2-40B4-BE49-F238E27FC236}">
                  <a16:creationId xmlns:a16="http://schemas.microsoft.com/office/drawing/2014/main" id="{8FBEE613-AD5A-C745-EBB4-43B3A8C7AC0C}"/>
                </a:ext>
              </a:extLst>
            </p:cNvPr>
            <p:cNvSpPr txBox="1"/>
            <p:nvPr/>
          </p:nvSpPr>
          <p:spPr>
            <a:xfrm>
              <a:off x="425685" y="345790"/>
              <a:ext cx="3464100" cy="2116647"/>
            </a:xfrm>
            <a:prstGeom prst="rect">
              <a:avLst/>
            </a:prstGeom>
          </p:spPr>
          <p:txBody>
            <a:bodyPr lIns="0" tIns="0" rIns="0" bIns="0" rtlCol="0" anchor="t">
              <a:spAutoFit/>
            </a:bodyPr>
            <a:lstStyle/>
            <a:p>
              <a:pPr marL="0" lvl="0" indent="0" algn="l">
                <a:lnSpc>
                  <a:spcPts val="2520"/>
                </a:lnSpc>
                <a:spcBef>
                  <a:spcPct val="0"/>
                </a:spcBef>
              </a:pPr>
              <a:r>
                <a:rPr lang="en-US" sz="1800" dirty="0">
                  <a:solidFill>
                    <a:srgbClr val="192954"/>
                  </a:solidFill>
                  <a:latin typeface="Poppins Medium"/>
                  <a:ea typeface="Poppins Medium"/>
                  <a:cs typeface="Poppins Medium"/>
                  <a:sym typeface="Poppins Medium"/>
                </a:rPr>
                <a:t>Marks Street – Bigga</a:t>
              </a:r>
            </a:p>
            <a:p>
              <a:pPr marL="0" lvl="0" indent="0" algn="l">
                <a:lnSpc>
                  <a:spcPts val="2520"/>
                </a:lnSpc>
                <a:spcBef>
                  <a:spcPct val="0"/>
                </a:spcBef>
              </a:pPr>
              <a:r>
                <a:rPr lang="en-US" dirty="0">
                  <a:solidFill>
                    <a:srgbClr val="192954"/>
                  </a:solidFill>
                  <a:latin typeface="Poppins Medium"/>
                  <a:ea typeface="Poppins Medium"/>
                  <a:cs typeface="Poppins Medium"/>
                  <a:sym typeface="Poppins Medium"/>
                </a:rPr>
                <a:t>Cemetery Road </a:t>
              </a:r>
            </a:p>
            <a:p>
              <a:pPr marL="0" lvl="0" indent="0" algn="l">
                <a:lnSpc>
                  <a:spcPts val="2520"/>
                </a:lnSpc>
                <a:spcBef>
                  <a:spcPct val="0"/>
                </a:spcBef>
              </a:pPr>
              <a:r>
                <a:rPr lang="en-US" sz="1800" dirty="0">
                  <a:solidFill>
                    <a:srgbClr val="192954"/>
                  </a:solidFill>
                  <a:latin typeface="Poppins Medium"/>
                  <a:ea typeface="Poppins Medium"/>
                  <a:cs typeface="Poppins Medium"/>
                  <a:sym typeface="Poppins Medium"/>
                </a:rPr>
                <a:t>Sealing of the existing unsealed road (0.650Km) </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a:extLst>
            <a:ext uri="{FF2B5EF4-FFF2-40B4-BE49-F238E27FC236}">
              <a16:creationId xmlns:a16="http://schemas.microsoft.com/office/drawing/2014/main" id="{8F7DD16B-8A16-526E-CF1E-379B66F8B734}"/>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DCEC706A-ADCD-F8BB-C7AE-3474B09E5081}"/>
              </a:ext>
            </a:extLst>
          </p:cNvPr>
          <p:cNvSpPr txBox="1"/>
          <p:nvPr/>
        </p:nvSpPr>
        <p:spPr>
          <a:xfrm>
            <a:off x="1937140" y="1857259"/>
            <a:ext cx="6298420" cy="504825"/>
          </a:xfrm>
          <a:prstGeom prst="rect">
            <a:avLst/>
          </a:prstGeom>
        </p:spPr>
        <p:txBody>
          <a:bodyPr lIns="0" tIns="0" rIns="0" bIns="0" rtlCol="0" anchor="t">
            <a:spAutoFit/>
          </a:bodyPr>
          <a:lstStyle/>
          <a:p>
            <a:pPr marL="0" marR="0" lvl="0" indent="0" algn="ctr" defTabSz="914400" rtl="0" eaLnBrk="1" fontAlgn="auto" latinLnBrk="0" hangingPunct="1">
              <a:lnSpc>
                <a:spcPts val="3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0479DA4C-EB27-9975-44E0-E7FC5303F673}"/>
              </a:ext>
            </a:extLst>
          </p:cNvPr>
          <p:cNvSpPr txBox="1"/>
          <p:nvPr/>
        </p:nvSpPr>
        <p:spPr>
          <a:xfrm>
            <a:off x="944826" y="651272"/>
            <a:ext cx="16874490" cy="76854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Development Applications – Timeframes </a:t>
            </a:r>
          </a:p>
        </p:txBody>
      </p:sp>
      <p:pic>
        <p:nvPicPr>
          <p:cNvPr id="13" name="Picture 12">
            <a:extLst>
              <a:ext uri="{FF2B5EF4-FFF2-40B4-BE49-F238E27FC236}">
                <a16:creationId xmlns:a16="http://schemas.microsoft.com/office/drawing/2014/main" id="{6D3ED74A-9C32-2A43-8B8D-42DC3D6ADEB4}"/>
              </a:ext>
            </a:extLst>
          </p:cNvPr>
          <p:cNvPicPr>
            <a:picLocks noChangeAspect="1"/>
          </p:cNvPicPr>
          <p:nvPr/>
        </p:nvPicPr>
        <p:blipFill>
          <a:blip r:embed="rId2"/>
          <a:stretch>
            <a:fillRect/>
          </a:stretch>
        </p:blipFill>
        <p:spPr>
          <a:xfrm>
            <a:off x="3505200" y="1943100"/>
            <a:ext cx="10702129" cy="7530130"/>
          </a:xfrm>
          <a:prstGeom prst="rect">
            <a:avLst/>
          </a:prstGeom>
        </p:spPr>
      </p:pic>
    </p:spTree>
    <p:extLst>
      <p:ext uri="{BB962C8B-B14F-4D97-AF65-F5344CB8AC3E}">
        <p14:creationId xmlns:p14="http://schemas.microsoft.com/office/powerpoint/2010/main" val="1455359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a:extLst>
            <a:ext uri="{FF2B5EF4-FFF2-40B4-BE49-F238E27FC236}">
              <a16:creationId xmlns:a16="http://schemas.microsoft.com/office/drawing/2014/main" id="{3E2ED741-872C-0C82-1983-CE9991FEBD1F}"/>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F4C6B6F8-B340-0E71-B1AA-4DB89AF89DB7}"/>
              </a:ext>
            </a:extLst>
          </p:cNvPr>
          <p:cNvSpPr txBox="1"/>
          <p:nvPr/>
        </p:nvSpPr>
        <p:spPr>
          <a:xfrm>
            <a:off x="1937140" y="1857259"/>
            <a:ext cx="6298420" cy="504825"/>
          </a:xfrm>
          <a:prstGeom prst="rect">
            <a:avLst/>
          </a:prstGeom>
        </p:spPr>
        <p:txBody>
          <a:bodyPr lIns="0" tIns="0" rIns="0" bIns="0" rtlCol="0" anchor="t">
            <a:spAutoFit/>
          </a:bodyPr>
          <a:lstStyle/>
          <a:p>
            <a:pPr marL="0" marR="0" lvl="0" indent="0" algn="ctr" defTabSz="914400" rtl="0" eaLnBrk="1" fontAlgn="auto" latinLnBrk="0" hangingPunct="1">
              <a:lnSpc>
                <a:spcPts val="3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87D0BF9-AB1B-AED0-3E91-982BE6ED9141}"/>
              </a:ext>
            </a:extLst>
          </p:cNvPr>
          <p:cNvSpPr txBox="1"/>
          <p:nvPr/>
        </p:nvSpPr>
        <p:spPr>
          <a:xfrm>
            <a:off x="944826" y="651272"/>
            <a:ext cx="16874490" cy="76854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Housing Strategy &amp; Development Control Plan </a:t>
            </a:r>
          </a:p>
        </p:txBody>
      </p:sp>
      <p:pic>
        <p:nvPicPr>
          <p:cNvPr id="5" name="Picture 4">
            <a:extLst>
              <a:ext uri="{FF2B5EF4-FFF2-40B4-BE49-F238E27FC236}">
                <a16:creationId xmlns:a16="http://schemas.microsoft.com/office/drawing/2014/main" id="{96CE3155-FED1-9ABE-E071-916E26C43EBD}"/>
              </a:ext>
            </a:extLst>
          </p:cNvPr>
          <p:cNvPicPr>
            <a:picLocks noChangeAspect="1"/>
          </p:cNvPicPr>
          <p:nvPr/>
        </p:nvPicPr>
        <p:blipFill>
          <a:blip r:embed="rId2"/>
          <a:stretch>
            <a:fillRect/>
          </a:stretch>
        </p:blipFill>
        <p:spPr>
          <a:xfrm>
            <a:off x="9691688" y="2537526"/>
            <a:ext cx="4648200" cy="6735951"/>
          </a:xfrm>
          <a:prstGeom prst="rect">
            <a:avLst/>
          </a:prstGeom>
        </p:spPr>
      </p:pic>
      <p:pic>
        <p:nvPicPr>
          <p:cNvPr id="9" name="Picture 8">
            <a:extLst>
              <a:ext uri="{FF2B5EF4-FFF2-40B4-BE49-F238E27FC236}">
                <a16:creationId xmlns:a16="http://schemas.microsoft.com/office/drawing/2014/main" id="{C00AD1CE-B240-0441-583E-57B1DDCB2E40}"/>
              </a:ext>
            </a:extLst>
          </p:cNvPr>
          <p:cNvPicPr>
            <a:picLocks noChangeAspect="1"/>
          </p:cNvPicPr>
          <p:nvPr/>
        </p:nvPicPr>
        <p:blipFill>
          <a:blip r:embed="rId3"/>
          <a:stretch>
            <a:fillRect/>
          </a:stretch>
        </p:blipFill>
        <p:spPr>
          <a:xfrm>
            <a:off x="3976687" y="2504189"/>
            <a:ext cx="4765061" cy="6735950"/>
          </a:xfrm>
          <a:prstGeom prst="rect">
            <a:avLst/>
          </a:prstGeom>
        </p:spPr>
      </p:pic>
    </p:spTree>
    <p:extLst>
      <p:ext uri="{BB962C8B-B14F-4D97-AF65-F5344CB8AC3E}">
        <p14:creationId xmlns:p14="http://schemas.microsoft.com/office/powerpoint/2010/main" val="288116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a:extLst>
            <a:ext uri="{FF2B5EF4-FFF2-40B4-BE49-F238E27FC236}">
              <a16:creationId xmlns:a16="http://schemas.microsoft.com/office/drawing/2014/main" id="{3CC7CABC-64C9-2CB8-8549-51732D409DE7}"/>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B6CABBA4-6849-9732-AAA6-DE2414EAE95A}"/>
              </a:ext>
            </a:extLst>
          </p:cNvPr>
          <p:cNvSpPr txBox="1"/>
          <p:nvPr/>
        </p:nvSpPr>
        <p:spPr>
          <a:xfrm>
            <a:off x="1937140" y="1857259"/>
            <a:ext cx="6298420" cy="504825"/>
          </a:xfrm>
          <a:prstGeom prst="rect">
            <a:avLst/>
          </a:prstGeom>
        </p:spPr>
        <p:txBody>
          <a:bodyPr lIns="0" tIns="0" rIns="0" bIns="0" rtlCol="0" anchor="t">
            <a:spAutoFit/>
          </a:bodyPr>
          <a:lstStyle/>
          <a:p>
            <a:pPr marL="0" marR="0" lvl="0" indent="0" algn="ctr" defTabSz="914400" rtl="0" eaLnBrk="1" fontAlgn="auto" latinLnBrk="0" hangingPunct="1">
              <a:lnSpc>
                <a:spcPts val="3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1F676E5-B4EA-038A-896F-BBA469D87C72}"/>
              </a:ext>
            </a:extLst>
          </p:cNvPr>
          <p:cNvSpPr txBox="1"/>
          <p:nvPr/>
        </p:nvSpPr>
        <p:spPr>
          <a:xfrm>
            <a:off x="1401220" y="1342356"/>
            <a:ext cx="16874490" cy="76854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rPr>
              <a:t>Early Engagement - Plans of Management </a:t>
            </a:r>
          </a:p>
        </p:txBody>
      </p:sp>
      <p:pic>
        <p:nvPicPr>
          <p:cNvPr id="3" name="Picture 2">
            <a:extLst>
              <a:ext uri="{FF2B5EF4-FFF2-40B4-BE49-F238E27FC236}">
                <a16:creationId xmlns:a16="http://schemas.microsoft.com/office/drawing/2014/main" id="{5E0A644D-BFA6-F46C-CD48-222454DA8D09}"/>
              </a:ext>
            </a:extLst>
          </p:cNvPr>
          <p:cNvPicPr>
            <a:picLocks noChangeAspect="1"/>
          </p:cNvPicPr>
          <p:nvPr/>
        </p:nvPicPr>
        <p:blipFill>
          <a:blip r:embed="rId2"/>
          <a:stretch>
            <a:fillRect/>
          </a:stretch>
        </p:blipFill>
        <p:spPr>
          <a:xfrm>
            <a:off x="1429653" y="2109671"/>
            <a:ext cx="14620422" cy="7696336"/>
          </a:xfrm>
          <a:prstGeom prst="rect">
            <a:avLst/>
          </a:prstGeom>
        </p:spPr>
      </p:pic>
    </p:spTree>
    <p:extLst>
      <p:ext uri="{BB962C8B-B14F-4D97-AF65-F5344CB8AC3E}">
        <p14:creationId xmlns:p14="http://schemas.microsoft.com/office/powerpoint/2010/main" val="423308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E9"/>
        </a:solidFill>
        <a:effectLst/>
      </p:bgPr>
    </p:bg>
    <p:spTree>
      <p:nvGrpSpPr>
        <p:cNvPr id="1" name="">
          <a:extLst>
            <a:ext uri="{FF2B5EF4-FFF2-40B4-BE49-F238E27FC236}">
              <a16:creationId xmlns:a16="http://schemas.microsoft.com/office/drawing/2014/main" id="{A9B969B2-3365-EC19-1E45-A9BBA1A8835A}"/>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958DF1EF-7EAA-C6EF-0A8A-D8F777ED4F5E}"/>
              </a:ext>
            </a:extLst>
          </p:cNvPr>
          <p:cNvSpPr txBox="1"/>
          <p:nvPr/>
        </p:nvSpPr>
        <p:spPr>
          <a:xfrm>
            <a:off x="1937140" y="1857259"/>
            <a:ext cx="6298420" cy="504825"/>
          </a:xfrm>
          <a:prstGeom prst="rect">
            <a:avLst/>
          </a:prstGeom>
        </p:spPr>
        <p:txBody>
          <a:bodyPr lIns="0" tIns="0" rIns="0" bIns="0" rtlCol="0" anchor="t">
            <a:spAutoFit/>
          </a:bodyPr>
          <a:lstStyle/>
          <a:p>
            <a:pPr marL="0" marR="0" lvl="0" indent="0" algn="ctr" defTabSz="914400" rtl="0" eaLnBrk="1" fontAlgn="auto" latinLnBrk="0" hangingPunct="1">
              <a:lnSpc>
                <a:spcPts val="39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D773C0D-A795-2980-EC3C-A0288271074C}"/>
              </a:ext>
            </a:extLst>
          </p:cNvPr>
          <p:cNvSpPr txBox="1"/>
          <p:nvPr/>
        </p:nvSpPr>
        <p:spPr>
          <a:xfrm>
            <a:off x="944826" y="651272"/>
            <a:ext cx="16874490" cy="76854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lang="en-US" sz="5600" b="1" dirty="0">
                <a:solidFill>
                  <a:srgbClr val="063831"/>
                </a:solidFill>
                <a:latin typeface="Poppins Bold"/>
                <a:ea typeface="Poppins Bold"/>
                <a:cs typeface="Poppins Bold"/>
                <a:sym typeface="Poppins Bold"/>
              </a:rPr>
              <a:t>Noxious Weeds - Inspections  </a:t>
            </a:r>
            <a:endParaRPr kumimoji="0" lang="en-US" sz="5600" b="1" i="0" u="none" strike="noStrike" kern="1200" cap="none" spc="0" normalizeH="0" baseline="0" noProof="0" dirty="0">
              <a:ln>
                <a:noFill/>
              </a:ln>
              <a:solidFill>
                <a:srgbClr val="063831"/>
              </a:solidFill>
              <a:effectLst/>
              <a:uLnTx/>
              <a:uFillTx/>
              <a:latin typeface="Poppins Bold"/>
              <a:ea typeface="Poppins Bold"/>
              <a:cs typeface="Poppins Bold"/>
              <a:sym typeface="Poppins Bold"/>
            </a:endParaRPr>
          </a:p>
        </p:txBody>
      </p:sp>
      <p:grpSp>
        <p:nvGrpSpPr>
          <p:cNvPr id="3" name="Group 24">
            <a:extLst>
              <a:ext uri="{FF2B5EF4-FFF2-40B4-BE49-F238E27FC236}">
                <a16:creationId xmlns:a16="http://schemas.microsoft.com/office/drawing/2014/main" id="{C0343591-35B9-478F-19AC-EA0AD83349FD}"/>
              </a:ext>
            </a:extLst>
          </p:cNvPr>
          <p:cNvGrpSpPr/>
          <p:nvPr/>
        </p:nvGrpSpPr>
        <p:grpSpPr>
          <a:xfrm>
            <a:off x="3505200" y="5390381"/>
            <a:ext cx="3871415" cy="911415"/>
            <a:chOff x="0" y="0"/>
            <a:chExt cx="4315471" cy="840967"/>
          </a:xfrm>
        </p:grpSpPr>
        <p:grpSp>
          <p:nvGrpSpPr>
            <p:cNvPr id="4" name="Group 25">
              <a:extLst>
                <a:ext uri="{FF2B5EF4-FFF2-40B4-BE49-F238E27FC236}">
                  <a16:creationId xmlns:a16="http://schemas.microsoft.com/office/drawing/2014/main" id="{1A196AE9-A29B-77B9-3F62-A87E0AF5ECF3}"/>
                </a:ext>
              </a:extLst>
            </p:cNvPr>
            <p:cNvGrpSpPr/>
            <p:nvPr/>
          </p:nvGrpSpPr>
          <p:grpSpPr>
            <a:xfrm>
              <a:off x="0" y="0"/>
              <a:ext cx="4315471" cy="840967"/>
              <a:chOff x="0" y="0"/>
              <a:chExt cx="2075742" cy="404505"/>
            </a:xfrm>
          </p:grpSpPr>
          <p:sp>
            <p:nvSpPr>
              <p:cNvPr id="10" name="Freeform 26">
                <a:extLst>
                  <a:ext uri="{FF2B5EF4-FFF2-40B4-BE49-F238E27FC236}">
                    <a16:creationId xmlns:a16="http://schemas.microsoft.com/office/drawing/2014/main" id="{78580053-8C93-30A9-1A0B-E004FFA68556}"/>
                  </a:ext>
                </a:extLst>
              </p:cNvPr>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solidFill>
                    <a:srgbClr val="FF0000"/>
                  </a:solidFill>
                </a:endParaRPr>
              </a:p>
            </p:txBody>
          </p:sp>
        </p:grpSp>
        <p:sp>
          <p:nvSpPr>
            <p:cNvPr id="8" name="TextBox 27">
              <a:extLst>
                <a:ext uri="{FF2B5EF4-FFF2-40B4-BE49-F238E27FC236}">
                  <a16:creationId xmlns:a16="http://schemas.microsoft.com/office/drawing/2014/main" id="{7CEB57C5-1E5B-9814-C62C-F84E0E73C519}"/>
                </a:ext>
              </a:extLst>
            </p:cNvPr>
            <p:cNvSpPr txBox="1"/>
            <p:nvPr/>
          </p:nvSpPr>
          <p:spPr>
            <a:xfrm>
              <a:off x="483081" y="198255"/>
              <a:ext cx="3349309" cy="283987"/>
            </a:xfrm>
            <a:prstGeom prst="rect">
              <a:avLst/>
            </a:prstGeom>
          </p:spPr>
          <p:txBody>
            <a:bodyPr lIns="0" tIns="0" rIns="0" bIns="0" rtlCol="0" anchor="t">
              <a:spAutoFit/>
            </a:bodyPr>
            <a:lstStyle/>
            <a:p>
              <a:pPr algn="ctr">
                <a:lnSpc>
                  <a:spcPts val="2419"/>
                </a:lnSpc>
              </a:pPr>
              <a:r>
                <a:rPr lang="en-US" sz="2016" b="1" spc="120" dirty="0">
                  <a:solidFill>
                    <a:srgbClr val="FFFFFF"/>
                  </a:solidFill>
                  <a:latin typeface="Poppins ExtraBold Bold"/>
                  <a:cs typeface="Poppins ExtraBold Bold"/>
                  <a:sym typeface="Poppins ExtraBold Bold"/>
                </a:rPr>
                <a:t>Inspections </a:t>
              </a:r>
            </a:p>
          </p:txBody>
        </p:sp>
      </p:grpSp>
      <p:grpSp>
        <p:nvGrpSpPr>
          <p:cNvPr id="11" name="Group 28">
            <a:extLst>
              <a:ext uri="{FF2B5EF4-FFF2-40B4-BE49-F238E27FC236}">
                <a16:creationId xmlns:a16="http://schemas.microsoft.com/office/drawing/2014/main" id="{6097BAD9-99D2-5A7F-AFC0-46F0D606CD72}"/>
              </a:ext>
            </a:extLst>
          </p:cNvPr>
          <p:cNvGrpSpPr/>
          <p:nvPr/>
        </p:nvGrpSpPr>
        <p:grpSpPr>
          <a:xfrm>
            <a:off x="3505201" y="6214369"/>
            <a:ext cx="3871415" cy="1775357"/>
            <a:chOff x="0" y="0"/>
            <a:chExt cx="4315471" cy="2001693"/>
          </a:xfrm>
        </p:grpSpPr>
        <p:grpSp>
          <p:nvGrpSpPr>
            <p:cNvPr id="12" name="Group 29">
              <a:extLst>
                <a:ext uri="{FF2B5EF4-FFF2-40B4-BE49-F238E27FC236}">
                  <a16:creationId xmlns:a16="http://schemas.microsoft.com/office/drawing/2014/main" id="{128E0433-C147-0CDE-F945-D4AA4C192271}"/>
                </a:ext>
              </a:extLst>
            </p:cNvPr>
            <p:cNvGrpSpPr/>
            <p:nvPr/>
          </p:nvGrpSpPr>
          <p:grpSpPr>
            <a:xfrm>
              <a:off x="0" y="0"/>
              <a:ext cx="4315471" cy="2001693"/>
              <a:chOff x="0" y="0"/>
              <a:chExt cx="2075742" cy="962815"/>
            </a:xfrm>
          </p:grpSpPr>
          <p:sp>
            <p:nvSpPr>
              <p:cNvPr id="14" name="Freeform 30">
                <a:extLst>
                  <a:ext uri="{FF2B5EF4-FFF2-40B4-BE49-F238E27FC236}">
                    <a16:creationId xmlns:a16="http://schemas.microsoft.com/office/drawing/2014/main" id="{056A58E8-3CDF-0CF5-896C-47439A94C08F}"/>
                  </a:ext>
                </a:extLst>
              </p:cNvPr>
              <p:cNvSpPr/>
              <p:nvPr/>
            </p:nvSpPr>
            <p:spPr>
              <a:xfrm>
                <a:off x="0" y="0"/>
                <a:ext cx="2075742" cy="962815"/>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dirty="0">
                  <a:solidFill>
                    <a:srgbClr val="FF0000"/>
                  </a:solidFill>
                </a:endParaRPr>
              </a:p>
            </p:txBody>
          </p:sp>
        </p:grpSp>
        <p:sp>
          <p:nvSpPr>
            <p:cNvPr id="13" name="TextBox 31">
              <a:extLst>
                <a:ext uri="{FF2B5EF4-FFF2-40B4-BE49-F238E27FC236}">
                  <a16:creationId xmlns:a16="http://schemas.microsoft.com/office/drawing/2014/main" id="{EB9E403C-5CE7-3FC2-B715-D1C9CFAC04C9}"/>
                </a:ext>
              </a:extLst>
            </p:cNvPr>
            <p:cNvSpPr txBox="1"/>
            <p:nvPr/>
          </p:nvSpPr>
          <p:spPr>
            <a:xfrm>
              <a:off x="425685" y="345790"/>
              <a:ext cx="3464100" cy="1066925"/>
            </a:xfrm>
            <a:prstGeom prst="rect">
              <a:avLst/>
            </a:prstGeom>
          </p:spPr>
          <p:txBody>
            <a:bodyPr lIns="0" tIns="0" rIns="0" bIns="0" rtlCol="0" anchor="t">
              <a:spAutoFit/>
            </a:bodyPr>
            <a:lstStyle/>
            <a:p>
              <a:pPr indent="0">
                <a:lnSpc>
                  <a:spcPts val="2520"/>
                </a:lnSpc>
                <a:spcBef>
                  <a:spcPct val="0"/>
                </a:spcBef>
              </a:pPr>
              <a:r>
                <a:rPr lang="en-US" dirty="0">
                  <a:solidFill>
                    <a:srgbClr val="192954"/>
                  </a:solidFill>
                  <a:latin typeface="Poppins Medium"/>
                  <a:cs typeface="Poppins Medium"/>
                  <a:sym typeface="Poppins Medium"/>
                </a:rPr>
                <a:t>100 – Inspections completed within the Bigga area. </a:t>
              </a:r>
            </a:p>
          </p:txBody>
        </p:sp>
      </p:grpSp>
      <p:grpSp>
        <p:nvGrpSpPr>
          <p:cNvPr id="2" name="Group 24">
            <a:extLst>
              <a:ext uri="{FF2B5EF4-FFF2-40B4-BE49-F238E27FC236}">
                <a16:creationId xmlns:a16="http://schemas.microsoft.com/office/drawing/2014/main" id="{37846A36-DF19-CF71-F2A2-476BA5505FBC}"/>
              </a:ext>
            </a:extLst>
          </p:cNvPr>
          <p:cNvGrpSpPr/>
          <p:nvPr/>
        </p:nvGrpSpPr>
        <p:grpSpPr>
          <a:xfrm>
            <a:off x="1143000" y="2393988"/>
            <a:ext cx="3871415" cy="911415"/>
            <a:chOff x="0" y="0"/>
            <a:chExt cx="4315471" cy="840967"/>
          </a:xfrm>
        </p:grpSpPr>
        <p:grpSp>
          <p:nvGrpSpPr>
            <p:cNvPr id="5" name="Group 25">
              <a:extLst>
                <a:ext uri="{FF2B5EF4-FFF2-40B4-BE49-F238E27FC236}">
                  <a16:creationId xmlns:a16="http://schemas.microsoft.com/office/drawing/2014/main" id="{2A6EA475-4B83-FB64-35D6-778A1F385E13}"/>
                </a:ext>
              </a:extLst>
            </p:cNvPr>
            <p:cNvGrpSpPr/>
            <p:nvPr/>
          </p:nvGrpSpPr>
          <p:grpSpPr>
            <a:xfrm>
              <a:off x="0" y="0"/>
              <a:ext cx="4315471" cy="840967"/>
              <a:chOff x="0" y="0"/>
              <a:chExt cx="2075742" cy="404505"/>
            </a:xfrm>
          </p:grpSpPr>
          <p:sp>
            <p:nvSpPr>
              <p:cNvPr id="15" name="Freeform 26">
                <a:extLst>
                  <a:ext uri="{FF2B5EF4-FFF2-40B4-BE49-F238E27FC236}">
                    <a16:creationId xmlns:a16="http://schemas.microsoft.com/office/drawing/2014/main" id="{84E1060B-BDA9-96B8-8AE4-F01C507A843C}"/>
                  </a:ext>
                </a:extLst>
              </p:cNvPr>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a:p>
            </p:txBody>
          </p:sp>
        </p:grpSp>
        <p:sp>
          <p:nvSpPr>
            <p:cNvPr id="9" name="TextBox 27">
              <a:extLst>
                <a:ext uri="{FF2B5EF4-FFF2-40B4-BE49-F238E27FC236}">
                  <a16:creationId xmlns:a16="http://schemas.microsoft.com/office/drawing/2014/main" id="{255B3E26-7991-EE32-E95A-6B3EB75058AA}"/>
                </a:ext>
              </a:extLst>
            </p:cNvPr>
            <p:cNvSpPr txBox="1"/>
            <p:nvPr/>
          </p:nvSpPr>
          <p:spPr>
            <a:xfrm>
              <a:off x="483081" y="198255"/>
              <a:ext cx="3349309" cy="283987"/>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GOAL 1 </a:t>
              </a:r>
            </a:p>
          </p:txBody>
        </p:sp>
      </p:grpSp>
      <p:grpSp>
        <p:nvGrpSpPr>
          <p:cNvPr id="16" name="Group 28">
            <a:extLst>
              <a:ext uri="{FF2B5EF4-FFF2-40B4-BE49-F238E27FC236}">
                <a16:creationId xmlns:a16="http://schemas.microsoft.com/office/drawing/2014/main" id="{2030A425-4EB7-B6DD-20F8-7D00CD525E5E}"/>
              </a:ext>
            </a:extLst>
          </p:cNvPr>
          <p:cNvGrpSpPr/>
          <p:nvPr/>
        </p:nvGrpSpPr>
        <p:grpSpPr>
          <a:xfrm>
            <a:off x="1142999" y="3270853"/>
            <a:ext cx="3871415" cy="1411509"/>
            <a:chOff x="-67150" y="-1914304"/>
            <a:chExt cx="4315471" cy="2001693"/>
          </a:xfrm>
        </p:grpSpPr>
        <p:grpSp>
          <p:nvGrpSpPr>
            <p:cNvPr id="17" name="Group 29">
              <a:extLst>
                <a:ext uri="{FF2B5EF4-FFF2-40B4-BE49-F238E27FC236}">
                  <a16:creationId xmlns:a16="http://schemas.microsoft.com/office/drawing/2014/main" id="{10A24679-F340-3DFA-BFE8-D4EC63112BC0}"/>
                </a:ext>
              </a:extLst>
            </p:cNvPr>
            <p:cNvGrpSpPr/>
            <p:nvPr/>
          </p:nvGrpSpPr>
          <p:grpSpPr>
            <a:xfrm>
              <a:off x="-67150" y="-1914304"/>
              <a:ext cx="4315471" cy="2001693"/>
              <a:chOff x="-32299" y="-920781"/>
              <a:chExt cx="2075742" cy="962815"/>
            </a:xfrm>
          </p:grpSpPr>
          <p:sp>
            <p:nvSpPr>
              <p:cNvPr id="19" name="Freeform 30">
                <a:extLst>
                  <a:ext uri="{FF2B5EF4-FFF2-40B4-BE49-F238E27FC236}">
                    <a16:creationId xmlns:a16="http://schemas.microsoft.com/office/drawing/2014/main" id="{2079258E-C117-3153-0515-DE07287E53AA}"/>
                  </a:ext>
                </a:extLst>
              </p:cNvPr>
              <p:cNvSpPr/>
              <p:nvPr/>
            </p:nvSpPr>
            <p:spPr>
              <a:xfrm>
                <a:off x="-32299" y="-920781"/>
                <a:ext cx="2075742" cy="962815"/>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18" name="TextBox 31">
              <a:extLst>
                <a:ext uri="{FF2B5EF4-FFF2-40B4-BE49-F238E27FC236}">
                  <a16:creationId xmlns:a16="http://schemas.microsoft.com/office/drawing/2014/main" id="{099B08BF-7F13-683B-6B16-74313D4D5E6A}"/>
                </a:ext>
              </a:extLst>
            </p:cNvPr>
            <p:cNvSpPr txBox="1"/>
            <p:nvPr/>
          </p:nvSpPr>
          <p:spPr>
            <a:xfrm>
              <a:off x="329129" y="-1420773"/>
              <a:ext cx="3464100" cy="705451"/>
            </a:xfrm>
            <a:prstGeom prst="rect">
              <a:avLst/>
            </a:prstGeom>
          </p:spPr>
          <p:txBody>
            <a:bodyPr lIns="0" tIns="0" rIns="0" bIns="0" rtlCol="0" anchor="t">
              <a:spAutoFit/>
            </a:bodyPr>
            <a:lstStyle/>
            <a:p>
              <a:pPr lvl="0">
                <a:lnSpc>
                  <a:spcPts val="2520"/>
                </a:lnSpc>
                <a:spcBef>
                  <a:spcPct val="0"/>
                </a:spcBef>
              </a:pPr>
              <a:r>
                <a:rPr lang="en-US" sz="1800" dirty="0">
                  <a:solidFill>
                    <a:srgbClr val="192954"/>
                  </a:solidFill>
                  <a:latin typeface="Poppins Medium"/>
                  <a:ea typeface="Poppins Medium"/>
                  <a:cs typeface="Poppins Medium"/>
                  <a:sym typeface="Poppins Medium"/>
                </a:rPr>
                <a:t>Mexican Feather grass &amp; </a:t>
              </a:r>
              <a:r>
                <a:rPr lang="en-AU" dirty="0">
                  <a:solidFill>
                    <a:srgbClr val="192954"/>
                  </a:solidFill>
                  <a:latin typeface="Poppins Medium"/>
                  <a:cs typeface="Poppins Medium"/>
                </a:rPr>
                <a:t>Parthenium</a:t>
              </a:r>
              <a:r>
                <a:rPr lang="en-US" dirty="0">
                  <a:solidFill>
                    <a:srgbClr val="192954"/>
                  </a:solidFill>
                  <a:latin typeface="Poppins Medium"/>
                  <a:cs typeface="Poppins Medium"/>
                  <a:sym typeface="Poppins Medium"/>
                </a:rPr>
                <a:t> Grass</a:t>
              </a:r>
            </a:p>
          </p:txBody>
        </p:sp>
      </p:grpSp>
      <p:grpSp>
        <p:nvGrpSpPr>
          <p:cNvPr id="20" name="Group 24">
            <a:extLst>
              <a:ext uri="{FF2B5EF4-FFF2-40B4-BE49-F238E27FC236}">
                <a16:creationId xmlns:a16="http://schemas.microsoft.com/office/drawing/2014/main" id="{4290D72A-080E-6A83-914E-7377C497BAE2}"/>
              </a:ext>
            </a:extLst>
          </p:cNvPr>
          <p:cNvGrpSpPr/>
          <p:nvPr/>
        </p:nvGrpSpPr>
        <p:grpSpPr>
          <a:xfrm>
            <a:off x="5943600" y="2362084"/>
            <a:ext cx="3871415" cy="911415"/>
            <a:chOff x="0" y="0"/>
            <a:chExt cx="4315471" cy="840967"/>
          </a:xfrm>
        </p:grpSpPr>
        <p:grpSp>
          <p:nvGrpSpPr>
            <p:cNvPr id="21" name="Group 25">
              <a:extLst>
                <a:ext uri="{FF2B5EF4-FFF2-40B4-BE49-F238E27FC236}">
                  <a16:creationId xmlns:a16="http://schemas.microsoft.com/office/drawing/2014/main" id="{7FA37B03-849C-9015-FA36-481BE3A102DD}"/>
                </a:ext>
              </a:extLst>
            </p:cNvPr>
            <p:cNvGrpSpPr/>
            <p:nvPr/>
          </p:nvGrpSpPr>
          <p:grpSpPr>
            <a:xfrm>
              <a:off x="0" y="0"/>
              <a:ext cx="4315471" cy="840967"/>
              <a:chOff x="0" y="0"/>
              <a:chExt cx="2075742" cy="404505"/>
            </a:xfrm>
          </p:grpSpPr>
          <p:sp>
            <p:nvSpPr>
              <p:cNvPr id="40" name="Freeform 26">
                <a:extLst>
                  <a:ext uri="{FF2B5EF4-FFF2-40B4-BE49-F238E27FC236}">
                    <a16:creationId xmlns:a16="http://schemas.microsoft.com/office/drawing/2014/main" id="{860B1A29-7EAE-E49F-E89D-3BC4F27ACCC3}"/>
                  </a:ext>
                </a:extLst>
              </p:cNvPr>
              <p:cNvSpPr/>
              <p:nvPr/>
            </p:nvSpPr>
            <p:spPr>
              <a:xfrm>
                <a:off x="0" y="0"/>
                <a:ext cx="2075742" cy="404505"/>
              </a:xfrm>
              <a:custGeom>
                <a:avLst/>
                <a:gdLst/>
                <a:ahLst/>
                <a:cxnLst/>
                <a:rect l="l" t="t" r="r" b="b"/>
                <a:pathLst>
                  <a:path w="2075742" h="404505">
                    <a:moveTo>
                      <a:pt x="0" y="0"/>
                    </a:moveTo>
                    <a:lnTo>
                      <a:pt x="2075742" y="0"/>
                    </a:lnTo>
                    <a:lnTo>
                      <a:pt x="2075742" y="404505"/>
                    </a:lnTo>
                    <a:lnTo>
                      <a:pt x="0" y="404505"/>
                    </a:lnTo>
                    <a:close/>
                  </a:path>
                </a:pathLst>
              </a:custGeom>
              <a:solidFill>
                <a:srgbClr val="25C19B"/>
              </a:solidFill>
            </p:spPr>
            <p:txBody>
              <a:bodyPr/>
              <a:lstStyle/>
              <a:p>
                <a:endParaRPr lang="en-AU" dirty="0"/>
              </a:p>
            </p:txBody>
          </p:sp>
        </p:grpSp>
        <p:sp>
          <p:nvSpPr>
            <p:cNvPr id="22" name="TextBox 27">
              <a:extLst>
                <a:ext uri="{FF2B5EF4-FFF2-40B4-BE49-F238E27FC236}">
                  <a16:creationId xmlns:a16="http://schemas.microsoft.com/office/drawing/2014/main" id="{64289D79-CCAD-B3D0-CCF4-16FD46448B4A}"/>
                </a:ext>
              </a:extLst>
            </p:cNvPr>
            <p:cNvSpPr txBox="1"/>
            <p:nvPr/>
          </p:nvSpPr>
          <p:spPr>
            <a:xfrm>
              <a:off x="483081" y="198255"/>
              <a:ext cx="3349309" cy="283987"/>
            </a:xfrm>
            <a:prstGeom prst="rect">
              <a:avLst/>
            </a:prstGeom>
          </p:spPr>
          <p:txBody>
            <a:bodyPr lIns="0" tIns="0" rIns="0" bIns="0" rtlCol="0" anchor="t">
              <a:spAutoFit/>
            </a:bodyPr>
            <a:lstStyle/>
            <a:p>
              <a:pPr marL="0" lvl="0" indent="0" algn="ctr">
                <a:lnSpc>
                  <a:spcPts val="2419"/>
                </a:lnSpc>
              </a:pPr>
              <a:r>
                <a:rPr lang="en-US" sz="2016" b="1" spc="120" dirty="0">
                  <a:solidFill>
                    <a:srgbClr val="FFFFFF"/>
                  </a:solidFill>
                  <a:latin typeface="Poppins ExtraBold Bold"/>
                  <a:ea typeface="Poppins ExtraBold Bold"/>
                  <a:cs typeface="Poppins ExtraBold Bold"/>
                  <a:sym typeface="Poppins ExtraBold Bold"/>
                </a:rPr>
                <a:t>GOAL 2</a:t>
              </a:r>
            </a:p>
          </p:txBody>
        </p:sp>
      </p:grpSp>
      <p:grpSp>
        <p:nvGrpSpPr>
          <p:cNvPr id="41" name="Group 28">
            <a:extLst>
              <a:ext uri="{FF2B5EF4-FFF2-40B4-BE49-F238E27FC236}">
                <a16:creationId xmlns:a16="http://schemas.microsoft.com/office/drawing/2014/main" id="{6ADA8384-F705-0AB7-4B30-E9274A3A3AD6}"/>
              </a:ext>
            </a:extLst>
          </p:cNvPr>
          <p:cNvGrpSpPr/>
          <p:nvPr/>
        </p:nvGrpSpPr>
        <p:grpSpPr>
          <a:xfrm>
            <a:off x="5943599" y="3238949"/>
            <a:ext cx="3871415" cy="1411509"/>
            <a:chOff x="-67150" y="-1914304"/>
            <a:chExt cx="4315471" cy="2001693"/>
          </a:xfrm>
        </p:grpSpPr>
        <p:grpSp>
          <p:nvGrpSpPr>
            <p:cNvPr id="42" name="Group 29">
              <a:extLst>
                <a:ext uri="{FF2B5EF4-FFF2-40B4-BE49-F238E27FC236}">
                  <a16:creationId xmlns:a16="http://schemas.microsoft.com/office/drawing/2014/main" id="{8ACEB809-2904-0456-8A74-B6A70554CC98}"/>
                </a:ext>
              </a:extLst>
            </p:cNvPr>
            <p:cNvGrpSpPr/>
            <p:nvPr/>
          </p:nvGrpSpPr>
          <p:grpSpPr>
            <a:xfrm>
              <a:off x="-67150" y="-1914304"/>
              <a:ext cx="4315471" cy="2001693"/>
              <a:chOff x="-32299" y="-920781"/>
              <a:chExt cx="2075742" cy="962815"/>
            </a:xfrm>
          </p:grpSpPr>
          <p:sp>
            <p:nvSpPr>
              <p:cNvPr id="44" name="Freeform 30">
                <a:extLst>
                  <a:ext uri="{FF2B5EF4-FFF2-40B4-BE49-F238E27FC236}">
                    <a16:creationId xmlns:a16="http://schemas.microsoft.com/office/drawing/2014/main" id="{CAD8EFFF-8B52-C739-3BC0-01472BE6BFFC}"/>
                  </a:ext>
                </a:extLst>
              </p:cNvPr>
              <p:cNvSpPr/>
              <p:nvPr/>
            </p:nvSpPr>
            <p:spPr>
              <a:xfrm>
                <a:off x="-32299" y="-920781"/>
                <a:ext cx="2075742" cy="962815"/>
              </a:xfrm>
              <a:custGeom>
                <a:avLst/>
                <a:gdLst/>
                <a:ahLst/>
                <a:cxnLst/>
                <a:rect l="l" t="t" r="r" b="b"/>
                <a:pathLst>
                  <a:path w="2075742" h="962815">
                    <a:moveTo>
                      <a:pt x="0" y="0"/>
                    </a:moveTo>
                    <a:lnTo>
                      <a:pt x="2075742" y="0"/>
                    </a:lnTo>
                    <a:lnTo>
                      <a:pt x="2075742" y="962815"/>
                    </a:lnTo>
                    <a:lnTo>
                      <a:pt x="0" y="962815"/>
                    </a:lnTo>
                    <a:close/>
                  </a:path>
                </a:pathLst>
              </a:custGeom>
              <a:solidFill>
                <a:srgbClr val="F4F4F4"/>
              </a:solidFill>
            </p:spPr>
            <p:txBody>
              <a:bodyPr/>
              <a:lstStyle/>
              <a:p>
                <a:endParaRPr lang="en-AU"/>
              </a:p>
            </p:txBody>
          </p:sp>
        </p:grpSp>
        <p:sp>
          <p:nvSpPr>
            <p:cNvPr id="43" name="TextBox 31">
              <a:extLst>
                <a:ext uri="{FF2B5EF4-FFF2-40B4-BE49-F238E27FC236}">
                  <a16:creationId xmlns:a16="http://schemas.microsoft.com/office/drawing/2014/main" id="{A6D8A7C6-0DDA-D94E-51E1-A6D4A3A390EC}"/>
                </a:ext>
              </a:extLst>
            </p:cNvPr>
            <p:cNvSpPr txBox="1"/>
            <p:nvPr/>
          </p:nvSpPr>
          <p:spPr>
            <a:xfrm>
              <a:off x="329129" y="-1420773"/>
              <a:ext cx="3464100" cy="886115"/>
            </a:xfrm>
            <a:prstGeom prst="rect">
              <a:avLst/>
            </a:prstGeom>
          </p:spPr>
          <p:txBody>
            <a:bodyPr lIns="0" tIns="0" rIns="0" bIns="0" rtlCol="0" anchor="t">
              <a:spAutoFit/>
            </a:bodyPr>
            <a:lstStyle/>
            <a:p>
              <a:pPr lvl="0">
                <a:lnSpc>
                  <a:spcPts val="2520"/>
                </a:lnSpc>
                <a:spcBef>
                  <a:spcPct val="0"/>
                </a:spcBef>
              </a:pPr>
              <a:r>
                <a:rPr lang="en-AU" dirty="0">
                  <a:solidFill>
                    <a:srgbClr val="192954"/>
                  </a:solidFill>
                  <a:latin typeface="Poppins Medium"/>
                  <a:cs typeface="Poppins Medium"/>
                </a:rPr>
                <a:t>Gorse, Sticky Night shade &amp; Coolatai Grass</a:t>
              </a:r>
              <a:endParaRPr lang="en-US" dirty="0">
                <a:solidFill>
                  <a:srgbClr val="192954"/>
                </a:solidFill>
                <a:latin typeface="Poppins Medium"/>
                <a:cs typeface="Poppins Medium"/>
                <a:sym typeface="Poppins Medium"/>
              </a:endParaRPr>
            </a:p>
          </p:txBody>
        </p:sp>
      </p:grpSp>
      <p:pic>
        <p:nvPicPr>
          <p:cNvPr id="54" name="Picture 53">
            <a:extLst>
              <a:ext uri="{FF2B5EF4-FFF2-40B4-BE49-F238E27FC236}">
                <a16:creationId xmlns:a16="http://schemas.microsoft.com/office/drawing/2014/main" id="{A325077B-CE19-6A33-5E5E-AE3FE4C1D820}"/>
              </a:ext>
            </a:extLst>
          </p:cNvPr>
          <p:cNvPicPr>
            <a:picLocks noChangeAspect="1"/>
          </p:cNvPicPr>
          <p:nvPr/>
        </p:nvPicPr>
        <p:blipFill>
          <a:blip r:embed="rId2"/>
          <a:stretch>
            <a:fillRect/>
          </a:stretch>
        </p:blipFill>
        <p:spPr>
          <a:xfrm>
            <a:off x="10963181" y="3867597"/>
            <a:ext cx="6772492" cy="6235744"/>
          </a:xfrm>
          <a:prstGeom prst="rect">
            <a:avLst/>
          </a:prstGeom>
        </p:spPr>
      </p:pic>
    </p:spTree>
    <p:extLst>
      <p:ext uri="{BB962C8B-B14F-4D97-AF65-F5344CB8AC3E}">
        <p14:creationId xmlns:p14="http://schemas.microsoft.com/office/powerpoint/2010/main" val="1505760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800000">
            <a:off x="0" y="7065308"/>
            <a:ext cx="3221692" cy="3221692"/>
          </a:xfrm>
          <a:custGeom>
            <a:avLst/>
            <a:gdLst/>
            <a:ahLst/>
            <a:cxnLst/>
            <a:rect l="l" t="t" r="r" b="b"/>
            <a:pathLst>
              <a:path w="3221692" h="3221692">
                <a:moveTo>
                  <a:pt x="0" y="0"/>
                </a:moveTo>
                <a:lnTo>
                  <a:pt x="3221692" y="0"/>
                </a:lnTo>
                <a:lnTo>
                  <a:pt x="3221692" y="3221692"/>
                </a:lnTo>
                <a:lnTo>
                  <a:pt x="0" y="3221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8100000">
            <a:off x="-1969259" y="-4989035"/>
            <a:ext cx="22404652" cy="17683660"/>
            <a:chOff x="0" y="0"/>
            <a:chExt cx="35276568" cy="27843273"/>
          </a:xfrm>
        </p:grpSpPr>
        <p:sp>
          <p:nvSpPr>
            <p:cNvPr id="4" name="Freeform 4"/>
            <p:cNvSpPr/>
            <p:nvPr/>
          </p:nvSpPr>
          <p:spPr>
            <a:xfrm>
              <a:off x="0" y="0"/>
              <a:ext cx="35276569" cy="27843274"/>
            </a:xfrm>
            <a:custGeom>
              <a:avLst/>
              <a:gdLst/>
              <a:ahLst/>
              <a:cxnLst/>
              <a:rect l="l" t="t" r="r" b="b"/>
              <a:pathLst>
                <a:path w="35276569" h="27843274">
                  <a:moveTo>
                    <a:pt x="0" y="0"/>
                  </a:moveTo>
                  <a:lnTo>
                    <a:pt x="35276569" y="0"/>
                  </a:lnTo>
                  <a:lnTo>
                    <a:pt x="35276569" y="27843274"/>
                  </a:lnTo>
                  <a:lnTo>
                    <a:pt x="0" y="27843274"/>
                  </a:lnTo>
                  <a:close/>
                </a:path>
              </a:pathLst>
            </a:custGeom>
            <a:solidFill>
              <a:srgbClr val="F1EF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5400000">
            <a:off x="4829629" y="-2320413"/>
            <a:ext cx="13555944" cy="13555944"/>
          </a:xfrm>
          <a:custGeom>
            <a:avLst/>
            <a:gdLst/>
            <a:ahLst/>
            <a:cxnLst/>
            <a:rect l="l" t="t" r="r" b="b"/>
            <a:pathLst>
              <a:path w="13555944" h="13555944">
                <a:moveTo>
                  <a:pt x="0" y="0"/>
                </a:moveTo>
                <a:lnTo>
                  <a:pt x="13555944" y="0"/>
                </a:lnTo>
                <a:lnTo>
                  <a:pt x="13555944" y="13555944"/>
                </a:lnTo>
                <a:lnTo>
                  <a:pt x="0" y="13555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284156" y="7785747"/>
            <a:ext cx="2085017" cy="2085017"/>
          </a:xfrm>
          <a:custGeom>
            <a:avLst/>
            <a:gdLst/>
            <a:ahLst/>
            <a:cxnLst/>
            <a:rect l="l" t="t" r="r" b="b"/>
            <a:pathLst>
              <a:path w="2085017" h="2085017">
                <a:moveTo>
                  <a:pt x="0" y="0"/>
                </a:moveTo>
                <a:lnTo>
                  <a:pt x="2085017" y="0"/>
                </a:lnTo>
                <a:lnTo>
                  <a:pt x="2085017" y="2085017"/>
                </a:lnTo>
                <a:lnTo>
                  <a:pt x="0" y="208501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a:grpSpLocks noChangeAspect="1"/>
          </p:cNvGrpSpPr>
          <p:nvPr/>
        </p:nvGrpSpPr>
        <p:grpSpPr>
          <a:xfrm>
            <a:off x="2996516" y="1028700"/>
            <a:ext cx="11595798" cy="6522555"/>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9157" b="-91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3720892" y="7658100"/>
            <a:ext cx="10646708" cy="595804"/>
          </a:xfrm>
          <a:prstGeom prst="rect">
            <a:avLst/>
          </a:prstGeom>
        </p:spPr>
        <p:txBody>
          <a:bodyPr wrap="square" lIns="0" tIns="0" rIns="0" bIns="0" rtlCol="0" anchor="t">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oppins Bold"/>
                <a:ea typeface="Poppins Bold"/>
                <a:cs typeface="Poppins Bold"/>
                <a:sym typeface="Poppins Bold"/>
              </a:rPr>
              <a:t>On behalf of ULSC – Thank you for your attendance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F1"/>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en-AU"/>
          </a:p>
        </p:txBody>
      </p:sp>
      <p:grpSp>
        <p:nvGrpSpPr>
          <p:cNvPr id="3" name="Group 3"/>
          <p:cNvGrpSpPr>
            <a:grpSpLocks noChangeAspect="1"/>
          </p:cNvGrpSpPr>
          <p:nvPr/>
        </p:nvGrpSpPr>
        <p:grpSpPr>
          <a:xfrm>
            <a:off x="4292977" y="3437933"/>
            <a:ext cx="3434310" cy="3434296"/>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8636" r="-11362"/>
              </a:stretch>
            </a:blipFill>
          </p:spPr>
          <p:txBody>
            <a:bodyPr/>
            <a:lstStyle/>
            <a:p>
              <a:endParaRPr lang="en-AU"/>
            </a:p>
          </p:txBody>
        </p:sp>
      </p:grpSp>
      <p:grpSp>
        <p:nvGrpSpPr>
          <p:cNvPr id="5" name="Group 5"/>
          <p:cNvGrpSpPr>
            <a:grpSpLocks noChangeAspect="1"/>
          </p:cNvGrpSpPr>
          <p:nvPr/>
        </p:nvGrpSpPr>
        <p:grpSpPr>
          <a:xfrm>
            <a:off x="10480356" y="3437933"/>
            <a:ext cx="3434310" cy="3434296"/>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54369" t="-57120" r="-104872" b="-261211"/>
              </a:stretch>
            </a:blipFill>
          </p:spPr>
          <p:txBody>
            <a:bodyPr/>
            <a:lstStyle/>
            <a:p>
              <a:endParaRPr lang="en-AU"/>
            </a:p>
          </p:txBody>
        </p:sp>
      </p:grpSp>
      <p:sp>
        <p:nvSpPr>
          <p:cNvPr id="7" name="TextBox 7"/>
          <p:cNvSpPr txBox="1"/>
          <p:nvPr/>
        </p:nvSpPr>
        <p:spPr>
          <a:xfrm>
            <a:off x="1965150" y="1658584"/>
            <a:ext cx="15990601" cy="1506855"/>
          </a:xfrm>
          <a:prstGeom prst="rect">
            <a:avLst/>
          </a:prstGeom>
        </p:spPr>
        <p:txBody>
          <a:bodyPr lIns="0" tIns="0" rIns="0" bIns="0" rtlCol="0" anchor="t">
            <a:spAutoFit/>
          </a:bodyPr>
          <a:lstStyle/>
          <a:p>
            <a:pPr algn="l">
              <a:lnSpc>
                <a:spcPts val="5880"/>
              </a:lnSpc>
            </a:pPr>
            <a:r>
              <a:rPr lang="en-US" sz="5600" b="1">
                <a:solidFill>
                  <a:srgbClr val="192954"/>
                </a:solidFill>
                <a:latin typeface="Montserrat Bold"/>
                <a:ea typeface="Montserrat Bold"/>
                <a:cs typeface="Montserrat Bold"/>
                <a:sym typeface="Montserrat Bold"/>
              </a:rPr>
              <a:t>Mayor and CEO</a:t>
            </a:r>
          </a:p>
          <a:p>
            <a:pPr algn="l">
              <a:lnSpc>
                <a:spcPts val="5880"/>
              </a:lnSpc>
            </a:pPr>
            <a:r>
              <a:rPr lang="en-US" sz="5600" b="1">
                <a:solidFill>
                  <a:srgbClr val="192954"/>
                </a:solidFill>
                <a:latin typeface="Montserrat Bold"/>
                <a:ea typeface="Montserrat Bold"/>
                <a:cs typeface="Montserrat Bold"/>
                <a:sym typeface="Montserrat Bold"/>
              </a:rPr>
              <a:t>Introduction and Greetings  </a:t>
            </a:r>
          </a:p>
        </p:txBody>
      </p:sp>
      <p:sp>
        <p:nvSpPr>
          <p:cNvPr id="8" name="TextBox 8"/>
          <p:cNvSpPr txBox="1"/>
          <p:nvPr/>
        </p:nvSpPr>
        <p:spPr>
          <a:xfrm>
            <a:off x="4292977" y="7097099"/>
            <a:ext cx="3456569" cy="878704"/>
          </a:xfrm>
          <a:prstGeom prst="rect">
            <a:avLst/>
          </a:prstGeom>
        </p:spPr>
        <p:txBody>
          <a:bodyPr lIns="0" tIns="0" rIns="0" bIns="0" rtlCol="0" anchor="t">
            <a:spAutoFit/>
          </a:bodyPr>
          <a:lstStyle/>
          <a:p>
            <a:pPr algn="ctr">
              <a:lnSpc>
                <a:spcPts val="3542"/>
              </a:lnSpc>
            </a:pPr>
            <a:r>
              <a:rPr lang="en-US" sz="2530" spc="50">
                <a:solidFill>
                  <a:srgbClr val="192954"/>
                </a:solidFill>
                <a:latin typeface="Montserrat"/>
                <a:ea typeface="Montserrat"/>
                <a:cs typeface="Montserrat"/>
                <a:sym typeface="Montserrat"/>
              </a:rPr>
              <a:t>Paul Culhane </a:t>
            </a:r>
          </a:p>
          <a:p>
            <a:pPr marL="0" lvl="0" indent="0" algn="ctr">
              <a:lnSpc>
                <a:spcPts val="3542"/>
              </a:lnSpc>
              <a:spcBef>
                <a:spcPct val="0"/>
              </a:spcBef>
            </a:pPr>
            <a:r>
              <a:rPr lang="en-US" sz="2530" spc="50">
                <a:solidFill>
                  <a:srgbClr val="192954"/>
                </a:solidFill>
                <a:latin typeface="Montserrat"/>
                <a:ea typeface="Montserrat"/>
                <a:cs typeface="Montserrat"/>
                <a:sym typeface="Montserrat"/>
              </a:rPr>
              <a:t>Mayor</a:t>
            </a:r>
          </a:p>
        </p:txBody>
      </p:sp>
      <p:sp>
        <p:nvSpPr>
          <p:cNvPr id="9" name="TextBox 9"/>
          <p:cNvSpPr txBox="1"/>
          <p:nvPr/>
        </p:nvSpPr>
        <p:spPr>
          <a:xfrm>
            <a:off x="9430766" y="7097099"/>
            <a:ext cx="5533489" cy="1314462"/>
          </a:xfrm>
          <a:prstGeom prst="rect">
            <a:avLst/>
          </a:prstGeom>
        </p:spPr>
        <p:txBody>
          <a:bodyPr lIns="0" tIns="0" rIns="0" bIns="0" rtlCol="0" anchor="t">
            <a:spAutoFit/>
          </a:bodyPr>
          <a:lstStyle/>
          <a:p>
            <a:pPr algn="ctr">
              <a:lnSpc>
                <a:spcPts val="3542"/>
              </a:lnSpc>
            </a:pPr>
            <a:r>
              <a:rPr lang="en-US" sz="2530" spc="50" dirty="0">
                <a:solidFill>
                  <a:srgbClr val="192954"/>
                </a:solidFill>
                <a:latin typeface="Montserrat"/>
                <a:ea typeface="Montserrat"/>
                <a:cs typeface="Montserrat"/>
                <a:sym typeface="Montserrat"/>
              </a:rPr>
              <a:t>Alex Waldron</a:t>
            </a:r>
          </a:p>
          <a:p>
            <a:pPr marL="0" lvl="0" indent="0" algn="ctr">
              <a:lnSpc>
                <a:spcPts val="3542"/>
              </a:lnSpc>
              <a:spcBef>
                <a:spcPct val="0"/>
              </a:spcBef>
            </a:pPr>
            <a:r>
              <a:rPr lang="en-US" sz="2530" spc="50" dirty="0">
                <a:solidFill>
                  <a:srgbClr val="192954"/>
                </a:solidFill>
                <a:latin typeface="Montserrat"/>
                <a:ea typeface="Montserrat"/>
                <a:cs typeface="Montserrat"/>
                <a:sym typeface="Montserrat"/>
              </a:rPr>
              <a:t>Chief Executive Officer</a:t>
            </a:r>
          </a:p>
          <a:p>
            <a:pPr marL="0" lvl="0" indent="0" algn="ctr">
              <a:lnSpc>
                <a:spcPts val="3542"/>
              </a:lnSpc>
              <a:spcBef>
                <a:spcPct val="0"/>
              </a:spcBef>
            </a:pPr>
            <a:r>
              <a:rPr lang="en-US" sz="2000" b="1" spc="50" dirty="0">
                <a:solidFill>
                  <a:srgbClr val="192954"/>
                </a:solidFill>
                <a:latin typeface="Montserrat"/>
                <a:ea typeface="Montserrat"/>
                <a:cs typeface="Montserrat"/>
                <a:sym typeface="Montserrat"/>
              </a:rPr>
              <a:t>Apology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AB9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133600" y="-33808"/>
            <a:ext cx="13493880" cy="10130308"/>
            <a:chOff x="0" y="0"/>
            <a:chExt cx="8916670" cy="6694043"/>
          </a:xfrm>
        </p:grpSpPr>
        <p:sp>
          <p:nvSpPr>
            <p:cNvPr id="3" name="Freeform 3"/>
            <p:cNvSpPr/>
            <p:nvPr/>
          </p:nvSpPr>
          <p:spPr>
            <a:xfrm>
              <a:off x="6350" y="6350"/>
              <a:ext cx="8903970" cy="6681343"/>
            </a:xfrm>
            <a:custGeom>
              <a:avLst/>
              <a:gdLst/>
              <a:ahLst/>
              <a:cxnLst/>
              <a:rect l="l" t="t" r="r" b="b"/>
              <a:pathLst>
                <a:path w="8903970" h="6681343">
                  <a:moveTo>
                    <a:pt x="8903970" y="6681343"/>
                  </a:moveTo>
                  <a:lnTo>
                    <a:pt x="0" y="6681343"/>
                  </a:lnTo>
                  <a:lnTo>
                    <a:pt x="0" y="0"/>
                  </a:lnTo>
                  <a:lnTo>
                    <a:pt x="8903970" y="0"/>
                  </a:lnTo>
                  <a:lnTo>
                    <a:pt x="8903970" y="6681343"/>
                  </a:lnTo>
                  <a:close/>
                  <a:moveTo>
                    <a:pt x="19050" y="6662293"/>
                  </a:moveTo>
                  <a:lnTo>
                    <a:pt x="8884920" y="6662293"/>
                  </a:lnTo>
                  <a:lnTo>
                    <a:pt x="8884920" y="19050"/>
                  </a:lnTo>
                  <a:lnTo>
                    <a:pt x="19050" y="19050"/>
                  </a:lnTo>
                  <a:lnTo>
                    <a:pt x="19050" y="6662293"/>
                  </a:lnTo>
                  <a:close/>
                </a:path>
              </a:pathLst>
            </a:custGeom>
            <a:solidFill>
              <a:srgbClr val="5CAB93"/>
            </a:solidFill>
          </p:spPr>
          <p:txBody>
            <a:bodyPr/>
            <a:lstStyle/>
            <a:p>
              <a:endParaRPr lang="en-AU"/>
            </a:p>
          </p:txBody>
        </p:sp>
        <p:sp>
          <p:nvSpPr>
            <p:cNvPr id="4" name="Freeform 4"/>
            <p:cNvSpPr/>
            <p:nvPr/>
          </p:nvSpPr>
          <p:spPr>
            <a:xfrm>
              <a:off x="155575" y="155575"/>
              <a:ext cx="8605520" cy="6382893"/>
            </a:xfrm>
            <a:custGeom>
              <a:avLst/>
              <a:gdLst/>
              <a:ahLst/>
              <a:cxnLst/>
              <a:rect l="l" t="t" r="r" b="b"/>
              <a:pathLst>
                <a:path w="8605520" h="6382893">
                  <a:moveTo>
                    <a:pt x="0" y="0"/>
                  </a:moveTo>
                  <a:lnTo>
                    <a:pt x="8605520" y="0"/>
                  </a:lnTo>
                  <a:lnTo>
                    <a:pt x="8605520" y="6382893"/>
                  </a:lnTo>
                  <a:lnTo>
                    <a:pt x="0" y="6382893"/>
                  </a:lnTo>
                  <a:close/>
                </a:path>
              </a:pathLst>
            </a:custGeom>
            <a:blipFill>
              <a:blip r:embed="rId2"/>
              <a:stretch>
                <a:fillRect t="-7720" b="-7720"/>
              </a:stretch>
            </a:blipFill>
          </p:spPr>
          <p:txBody>
            <a:bodyPr/>
            <a:lstStyle/>
            <a:p>
              <a:endParaRPr lang="en-AU"/>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1595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917786">
            <a:off x="1241626" y="2012964"/>
            <a:ext cx="3398862" cy="4846899"/>
            <a:chOff x="0" y="0"/>
            <a:chExt cx="4292600" cy="6121400"/>
          </a:xfrm>
        </p:grpSpPr>
        <p:sp>
          <p:nvSpPr>
            <p:cNvPr id="3" name="Freeform 3"/>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2"/>
              <a:stretch>
                <a:fillRect l="-480" r="-480"/>
              </a:stretch>
            </a:blipFill>
          </p:spPr>
          <p:txBody>
            <a:bodyPr/>
            <a:lstStyle/>
            <a:p>
              <a:endParaRPr lang="en-AU"/>
            </a:p>
          </p:txBody>
        </p:sp>
        <p:sp>
          <p:nvSpPr>
            <p:cNvPr id="4" name="Freeform 4"/>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3"/>
              <a:stretch>
                <a:fillRect/>
              </a:stretch>
            </a:blipFill>
          </p:spPr>
          <p:txBody>
            <a:bodyPr/>
            <a:lstStyle/>
            <a:p>
              <a:endParaRPr lang="en-AU"/>
            </a:p>
          </p:txBody>
        </p:sp>
      </p:grpSp>
      <p:grpSp>
        <p:nvGrpSpPr>
          <p:cNvPr id="5" name="Group 5"/>
          <p:cNvGrpSpPr>
            <a:grpSpLocks noChangeAspect="1"/>
          </p:cNvGrpSpPr>
          <p:nvPr/>
        </p:nvGrpSpPr>
        <p:grpSpPr>
          <a:xfrm>
            <a:off x="7299336" y="1944658"/>
            <a:ext cx="3225845" cy="4600169"/>
            <a:chOff x="0" y="0"/>
            <a:chExt cx="4292600" cy="6121400"/>
          </a:xfrm>
        </p:grpSpPr>
        <p:sp>
          <p:nvSpPr>
            <p:cNvPr id="6" name="Freeform 6"/>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4"/>
              <a:stretch>
                <a:fillRect l="-1754" r="-1754"/>
              </a:stretch>
            </a:blipFill>
          </p:spPr>
          <p:txBody>
            <a:bodyPr/>
            <a:lstStyle/>
            <a:p>
              <a:endParaRPr lang="en-AU"/>
            </a:p>
          </p:txBody>
        </p:sp>
        <p:sp>
          <p:nvSpPr>
            <p:cNvPr id="7" name="Freeform 7"/>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3"/>
              <a:stretch>
                <a:fillRect/>
              </a:stretch>
            </a:blipFill>
          </p:spPr>
          <p:txBody>
            <a:bodyPr/>
            <a:lstStyle/>
            <a:p>
              <a:endParaRPr lang="en-AU"/>
            </a:p>
          </p:txBody>
        </p:sp>
      </p:grpSp>
      <p:grpSp>
        <p:nvGrpSpPr>
          <p:cNvPr id="8" name="Group 8"/>
          <p:cNvGrpSpPr>
            <a:grpSpLocks noChangeAspect="1"/>
          </p:cNvGrpSpPr>
          <p:nvPr/>
        </p:nvGrpSpPr>
        <p:grpSpPr>
          <a:xfrm>
            <a:off x="4391139" y="5384914"/>
            <a:ext cx="3253994" cy="4640311"/>
            <a:chOff x="0" y="0"/>
            <a:chExt cx="4292600" cy="6121400"/>
          </a:xfrm>
        </p:grpSpPr>
        <p:sp>
          <p:nvSpPr>
            <p:cNvPr id="9" name="Freeform 9"/>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5"/>
              <a:stretch>
                <a:fillRect l="-178" r="-178"/>
              </a:stretch>
            </a:blipFill>
          </p:spPr>
          <p:txBody>
            <a:bodyPr/>
            <a:lstStyle/>
            <a:p>
              <a:endParaRPr lang="en-AU"/>
            </a:p>
          </p:txBody>
        </p:sp>
        <p:sp>
          <p:nvSpPr>
            <p:cNvPr id="10" name="Freeform 10"/>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3"/>
              <a:stretch>
                <a:fillRect/>
              </a:stretch>
            </a:blipFill>
          </p:spPr>
          <p:txBody>
            <a:bodyPr/>
            <a:lstStyle/>
            <a:p>
              <a:endParaRPr lang="en-AU"/>
            </a:p>
          </p:txBody>
        </p:sp>
      </p:grpSp>
      <p:grpSp>
        <p:nvGrpSpPr>
          <p:cNvPr id="11" name="Group 11"/>
          <p:cNvGrpSpPr>
            <a:grpSpLocks noChangeAspect="1"/>
          </p:cNvGrpSpPr>
          <p:nvPr/>
        </p:nvGrpSpPr>
        <p:grpSpPr>
          <a:xfrm>
            <a:off x="9493831" y="5571468"/>
            <a:ext cx="3143190" cy="4482301"/>
            <a:chOff x="0" y="0"/>
            <a:chExt cx="4292600" cy="6121400"/>
          </a:xfrm>
        </p:grpSpPr>
        <p:sp>
          <p:nvSpPr>
            <p:cNvPr id="12" name="Freeform 12"/>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6"/>
              <a:stretch>
                <a:fillRect l="-664" r="-664"/>
              </a:stretch>
            </a:blipFill>
          </p:spPr>
          <p:txBody>
            <a:bodyPr/>
            <a:lstStyle/>
            <a:p>
              <a:endParaRPr lang="en-AU"/>
            </a:p>
          </p:txBody>
        </p:sp>
        <p:sp>
          <p:nvSpPr>
            <p:cNvPr id="13" name="Freeform 13"/>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3"/>
              <a:stretch>
                <a:fillRect/>
              </a:stretch>
            </a:blipFill>
          </p:spPr>
          <p:txBody>
            <a:bodyPr/>
            <a:lstStyle/>
            <a:p>
              <a:endParaRPr lang="en-AU"/>
            </a:p>
          </p:txBody>
        </p:sp>
      </p:grpSp>
      <p:grpSp>
        <p:nvGrpSpPr>
          <p:cNvPr id="14" name="Group 14"/>
          <p:cNvGrpSpPr>
            <a:grpSpLocks noChangeAspect="1"/>
          </p:cNvGrpSpPr>
          <p:nvPr/>
        </p:nvGrpSpPr>
        <p:grpSpPr>
          <a:xfrm rot="781231">
            <a:off x="12701961" y="1778931"/>
            <a:ext cx="3134729" cy="4470234"/>
            <a:chOff x="0" y="0"/>
            <a:chExt cx="4292600" cy="6121400"/>
          </a:xfrm>
        </p:grpSpPr>
        <p:sp>
          <p:nvSpPr>
            <p:cNvPr id="15" name="Freeform 15"/>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7"/>
              <a:stretch>
                <a:fillRect l="-199" r="-199"/>
              </a:stretch>
            </a:blipFill>
          </p:spPr>
          <p:txBody>
            <a:bodyPr/>
            <a:lstStyle/>
            <a:p>
              <a:endParaRPr lang="en-AU"/>
            </a:p>
          </p:txBody>
        </p:sp>
        <p:sp>
          <p:nvSpPr>
            <p:cNvPr id="16" name="Freeform 16"/>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3"/>
              <a:stretch>
                <a:fillRect/>
              </a:stretch>
            </a:blipFill>
          </p:spPr>
          <p:txBody>
            <a:bodyPr/>
            <a:lstStyle/>
            <a:p>
              <a:endParaRPr lang="en-AU"/>
            </a:p>
          </p:txBody>
        </p:sp>
      </p:grpSp>
      <p:grpSp>
        <p:nvGrpSpPr>
          <p:cNvPr id="17" name="Group 17"/>
          <p:cNvGrpSpPr>
            <a:grpSpLocks noChangeAspect="1"/>
          </p:cNvGrpSpPr>
          <p:nvPr/>
        </p:nvGrpSpPr>
        <p:grpSpPr>
          <a:xfrm>
            <a:off x="14269326" y="5492464"/>
            <a:ext cx="3103156" cy="4425210"/>
            <a:chOff x="0" y="0"/>
            <a:chExt cx="4292600" cy="6121400"/>
          </a:xfrm>
        </p:grpSpPr>
        <p:sp>
          <p:nvSpPr>
            <p:cNvPr id="18" name="Freeform 18"/>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8"/>
              <a:stretch>
                <a:fillRect t="-265" b="-265"/>
              </a:stretch>
            </a:blipFill>
          </p:spPr>
          <p:txBody>
            <a:bodyPr/>
            <a:lstStyle/>
            <a:p>
              <a:endParaRPr lang="en-AU"/>
            </a:p>
          </p:txBody>
        </p:sp>
        <p:sp>
          <p:nvSpPr>
            <p:cNvPr id="19" name="Freeform 19"/>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3"/>
              <a:stretch>
                <a:fillRect/>
              </a:stretch>
            </a:blipFill>
          </p:spPr>
          <p:txBody>
            <a:bodyPr/>
            <a:lstStyle/>
            <a:p>
              <a:endParaRPr lang="en-AU"/>
            </a:p>
          </p:txBody>
        </p:sp>
      </p:grpSp>
      <p:sp>
        <p:nvSpPr>
          <p:cNvPr id="20" name="TextBox 20"/>
          <p:cNvSpPr txBox="1"/>
          <p:nvPr/>
        </p:nvSpPr>
        <p:spPr>
          <a:xfrm>
            <a:off x="535379" y="689676"/>
            <a:ext cx="12148845" cy="763905"/>
          </a:xfrm>
          <a:prstGeom prst="rect">
            <a:avLst/>
          </a:prstGeom>
        </p:spPr>
        <p:txBody>
          <a:bodyPr lIns="0" tIns="0" rIns="0" bIns="0" rtlCol="0" anchor="t">
            <a:spAutoFit/>
          </a:bodyPr>
          <a:lstStyle/>
          <a:p>
            <a:pPr algn="l">
              <a:lnSpc>
                <a:spcPts val="5880"/>
              </a:lnSpc>
            </a:pPr>
            <a:r>
              <a:rPr lang="en-US" sz="5600" b="1">
                <a:solidFill>
                  <a:srgbClr val="F5FFF9"/>
                </a:solidFill>
                <a:latin typeface="Montserrat Bold"/>
                <a:ea typeface="Montserrat Bold"/>
                <a:cs typeface="Montserrat Bold"/>
                <a:sym typeface="Montserrat Bold"/>
              </a:rPr>
              <a:t>ULSC - Strategic Documents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38200" y="1651350"/>
          <a:ext cx="12741982" cy="6144895"/>
        </p:xfrm>
        <a:graphic>
          <a:graphicData uri="http://schemas.openxmlformats.org/drawingml/2006/table">
            <a:tbl>
              <a:tblPr/>
              <a:tblGrid>
                <a:gridCol w="7090441">
                  <a:extLst>
                    <a:ext uri="{9D8B030D-6E8A-4147-A177-3AD203B41FA5}">
                      <a16:colId xmlns:a16="http://schemas.microsoft.com/office/drawing/2014/main" val="20000"/>
                    </a:ext>
                  </a:extLst>
                </a:gridCol>
                <a:gridCol w="1889587">
                  <a:extLst>
                    <a:ext uri="{9D8B030D-6E8A-4147-A177-3AD203B41FA5}">
                      <a16:colId xmlns:a16="http://schemas.microsoft.com/office/drawing/2014/main" val="20001"/>
                    </a:ext>
                  </a:extLst>
                </a:gridCol>
                <a:gridCol w="1839278">
                  <a:extLst>
                    <a:ext uri="{9D8B030D-6E8A-4147-A177-3AD203B41FA5}">
                      <a16:colId xmlns:a16="http://schemas.microsoft.com/office/drawing/2014/main" val="20002"/>
                    </a:ext>
                  </a:extLst>
                </a:gridCol>
                <a:gridCol w="1922676">
                  <a:extLst>
                    <a:ext uri="{9D8B030D-6E8A-4147-A177-3AD203B41FA5}">
                      <a16:colId xmlns:a16="http://schemas.microsoft.com/office/drawing/2014/main" val="20003"/>
                    </a:ext>
                  </a:extLst>
                </a:gridCol>
              </a:tblGrid>
              <a:tr h="824261">
                <a:tc>
                  <a:txBody>
                    <a:bodyPr/>
                    <a:lstStyle/>
                    <a:p>
                      <a:pPr marL="0" lvl="0" indent="0" algn="l">
                        <a:lnSpc>
                          <a:spcPts val="2800"/>
                        </a:lnSpc>
                        <a:spcBef>
                          <a:spcPct val="0"/>
                        </a:spcBef>
                        <a:defRPr/>
                      </a:pPr>
                      <a:r>
                        <a:rPr lang="en-US" sz="2000" b="1" u="none" strike="noStrike" dirty="0">
                          <a:solidFill>
                            <a:schemeClr val="tx1"/>
                          </a:solidFill>
                          <a:latin typeface="Montserrat Bold"/>
                          <a:ea typeface="Montserrat Bold"/>
                          <a:cs typeface="Montserrat Bold"/>
                          <a:sym typeface="Montserrat Bold"/>
                        </a:rPr>
                        <a:t>Performance Measures </a:t>
                      </a:r>
                      <a:endParaRPr lang="en-US" sz="1100" dirty="0">
                        <a:solidFill>
                          <a:schemeClr val="tx1"/>
                        </a:solidFill>
                      </a:endParaRPr>
                    </a:p>
                  </a:txBody>
                  <a:tcPr marL="190500" marR="190500" marT="190500" marB="190500" anchor="ctr">
                    <a:lnL w="38100" cap="flat" cmpd="sng" algn="ctr">
                      <a:solidFill>
                        <a:srgbClr val="042A21"/>
                      </a:solidFill>
                      <a:prstDash val="solid"/>
                      <a:round/>
                      <a:headEnd type="none" w="med" len="med"/>
                      <a:tailEnd type="none" w="med" len="med"/>
                    </a:lnL>
                    <a:lnR w="38100" cap="flat" cmpd="sng" algn="ctr">
                      <a:solidFill>
                        <a:srgbClr val="042A21"/>
                      </a:solidFill>
                      <a:prstDash val="solid"/>
                      <a:round/>
                      <a:headEnd type="none" w="med" len="med"/>
                      <a:tailEnd type="none" w="med" len="med"/>
                    </a:lnR>
                    <a:lnT w="38100" cap="flat" cmpd="sng" algn="ctr">
                      <a:solidFill>
                        <a:srgbClr val="042A21"/>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r>
                        <a:rPr lang="en-US" sz="2000" b="1" u="none" strike="noStrike" dirty="0">
                          <a:solidFill>
                            <a:srgbClr val="000000"/>
                          </a:solidFill>
                          <a:latin typeface="Montserrat Bold"/>
                          <a:ea typeface="Montserrat Bold"/>
                          <a:cs typeface="Montserrat Bold"/>
                          <a:sym typeface="Montserrat Bold"/>
                        </a:rPr>
                        <a:t>2022/2023</a:t>
                      </a:r>
                      <a:endParaRPr lang="en-US" sz="1100" dirty="0"/>
                    </a:p>
                  </a:txBody>
                  <a:tcPr marL="190500" marR="190500" marT="190500" marB="190500" anchor="ctr">
                    <a:lnL w="38100" cap="flat" cmpd="sng" algn="ctr">
                      <a:solidFill>
                        <a:srgbClr val="042A21"/>
                      </a:solidFill>
                      <a:prstDash val="solid"/>
                      <a:round/>
                      <a:headEnd type="none" w="med" len="med"/>
                      <a:tailEnd type="none" w="med" len="med"/>
                    </a:lnL>
                    <a:lnR w="38100" cap="flat" cmpd="sng" algn="ctr">
                      <a:solidFill>
                        <a:srgbClr val="042A21"/>
                      </a:solidFill>
                      <a:prstDash val="solid"/>
                      <a:round/>
                      <a:headEnd type="none" w="med" len="med"/>
                      <a:tailEnd type="none" w="med" len="med"/>
                    </a:lnR>
                    <a:lnT w="38100" cap="flat" cmpd="sng" algn="ctr">
                      <a:solidFill>
                        <a:srgbClr val="042A21"/>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r>
                        <a:rPr lang="en-US" sz="2000" b="1" u="none" strike="noStrike" dirty="0">
                          <a:solidFill>
                            <a:srgbClr val="000000"/>
                          </a:solidFill>
                          <a:latin typeface="Montserrat Bold"/>
                          <a:ea typeface="Montserrat Bold"/>
                          <a:cs typeface="Montserrat Bold"/>
                          <a:sym typeface="Montserrat Bold"/>
                        </a:rPr>
                        <a:t>2023/2024</a:t>
                      </a:r>
                      <a:endParaRPr lang="en-US" sz="1100" dirty="0"/>
                    </a:p>
                  </a:txBody>
                  <a:tcPr marL="190500" marR="190500" marT="190500" marB="190500" anchor="ctr">
                    <a:lnL w="38100" cap="flat" cmpd="sng" algn="ctr">
                      <a:solidFill>
                        <a:srgbClr val="042A21"/>
                      </a:solidFill>
                      <a:prstDash val="solid"/>
                      <a:round/>
                      <a:headEnd type="none" w="med" len="med"/>
                      <a:tailEnd type="none" w="med" len="med"/>
                    </a:lnL>
                    <a:lnR w="38100" cap="flat" cmpd="sng" algn="ctr">
                      <a:solidFill>
                        <a:srgbClr val="042A21"/>
                      </a:solidFill>
                      <a:prstDash val="solid"/>
                      <a:round/>
                      <a:headEnd type="none" w="med" len="med"/>
                      <a:tailEnd type="none" w="med" len="med"/>
                    </a:lnR>
                    <a:lnT w="38100" cap="flat" cmpd="sng" algn="ctr">
                      <a:solidFill>
                        <a:srgbClr val="042A21"/>
                      </a:solidFill>
                      <a:prstDash val="solid"/>
                      <a:round/>
                      <a:headEnd type="none" w="med" len="med"/>
                      <a:tailEnd type="none" w="med" len="med"/>
                    </a:lnT>
                    <a:lnB w="38100" cap="flat" cmpd="sng" algn="ctr">
                      <a:solidFill>
                        <a:srgbClr val="042A21"/>
                      </a:solidFill>
                      <a:prstDash val="solid"/>
                      <a:round/>
                      <a:headEnd type="none" w="med" len="med"/>
                      <a:tailEnd type="none" w="med" len="med"/>
                    </a:lnB>
                  </a:tcPr>
                </a:tc>
                <a:tc>
                  <a:txBody>
                    <a:bodyPr/>
                    <a:lstStyle/>
                    <a:p>
                      <a:pPr marL="0" lvl="0" indent="0" algn="ctr">
                        <a:lnSpc>
                          <a:spcPts val="2800"/>
                        </a:lnSpc>
                        <a:spcBef>
                          <a:spcPct val="0"/>
                        </a:spcBef>
                        <a:defRPr/>
                      </a:pPr>
                      <a:r>
                        <a:rPr lang="en-US" sz="2000" b="1" u="none" strike="noStrike" dirty="0">
                          <a:solidFill>
                            <a:srgbClr val="000000"/>
                          </a:solidFill>
                          <a:latin typeface="Montserrat Bold"/>
                          <a:ea typeface="Montserrat Bold"/>
                          <a:cs typeface="Montserrat Bold"/>
                          <a:sym typeface="Montserrat Bold"/>
                        </a:rPr>
                        <a:t>2024/2025</a:t>
                      </a:r>
                      <a:endParaRPr lang="en-US" sz="1100" dirty="0"/>
                    </a:p>
                  </a:txBody>
                  <a:tcPr marL="190500" marR="190500" marT="190500" marB="190500" anchor="ctr">
                    <a:lnL w="38100" cap="flat" cmpd="sng" algn="ctr">
                      <a:solidFill>
                        <a:srgbClr val="042A21"/>
                      </a:solidFill>
                      <a:prstDash val="solid"/>
                      <a:round/>
                      <a:headEnd type="none" w="med" len="med"/>
                      <a:tailEnd type="none" w="med" len="med"/>
                    </a:lnL>
                    <a:lnR w="38100" cap="flat" cmpd="sng" algn="ctr">
                      <a:solidFill>
                        <a:srgbClr val="042A21"/>
                      </a:solidFill>
                      <a:prstDash val="solid"/>
                      <a:round/>
                      <a:headEnd type="none" w="med" len="med"/>
                      <a:tailEnd type="none" w="med" len="med"/>
                    </a:lnR>
                    <a:lnT w="38100" cap="flat" cmpd="sng" algn="ctr">
                      <a:solidFill>
                        <a:srgbClr val="042A21"/>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4261">
                <a:tc>
                  <a:txBody>
                    <a:bodyPr/>
                    <a:lstStyle/>
                    <a:p>
                      <a:pPr marL="0" lvl="0" indent="0" algn="l">
                        <a:lnSpc>
                          <a:spcPts val="2800"/>
                        </a:lnSpc>
                        <a:spcBef>
                          <a:spcPct val="0"/>
                        </a:spcBef>
                        <a:defRPr/>
                      </a:pPr>
                      <a:r>
                        <a:rPr lang="en-US" sz="2000" kern="1200" dirty="0">
                          <a:solidFill>
                            <a:srgbClr val="042A21"/>
                          </a:solidFill>
                          <a:latin typeface="Poppins Medium"/>
                          <a:ea typeface="+mn-ea"/>
                          <a:cs typeface="Poppins Medium"/>
                          <a:sym typeface="Montserrat Bold"/>
                        </a:rPr>
                        <a:t>Unrestricted Current Ratio</a:t>
                      </a:r>
                      <a:endParaRPr lang="en-US" sz="2000" kern="1200" dirty="0">
                        <a:solidFill>
                          <a:srgbClr val="042A21"/>
                        </a:solidFill>
                        <a:latin typeface="Poppins Medium"/>
                        <a:ea typeface="+mn-ea"/>
                        <a:cs typeface="Poppins Mediu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42A21"/>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93741">
                <a:tc>
                  <a:txBody>
                    <a:bodyPr/>
                    <a:lstStyle/>
                    <a:p>
                      <a:pPr marL="0" lvl="0" indent="0" algn="l">
                        <a:lnSpc>
                          <a:spcPts val="2800"/>
                        </a:lnSpc>
                        <a:spcBef>
                          <a:spcPct val="0"/>
                        </a:spcBef>
                        <a:defRPr/>
                      </a:pPr>
                      <a:r>
                        <a:rPr lang="en-US" sz="2000" kern="1200" dirty="0">
                          <a:solidFill>
                            <a:srgbClr val="042A21"/>
                          </a:solidFill>
                          <a:latin typeface="Poppins Medium"/>
                          <a:ea typeface="+mn-ea"/>
                          <a:cs typeface="Poppins Medium"/>
                          <a:sym typeface="Montserrat Bold"/>
                        </a:rPr>
                        <a:t>Own Source Operating Revenue Ratio</a:t>
                      </a:r>
                      <a:endParaRPr lang="en-US" sz="2000" kern="1200" dirty="0">
                        <a:solidFill>
                          <a:srgbClr val="042A21"/>
                        </a:solidFill>
                        <a:latin typeface="Poppins Medium"/>
                        <a:ea typeface="+mn-ea"/>
                        <a:cs typeface="Poppins Mediu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0658">
                <a:tc>
                  <a:txBody>
                    <a:bodyPr/>
                    <a:lstStyle/>
                    <a:p>
                      <a:pPr marL="0" lvl="0" indent="0" algn="l">
                        <a:lnSpc>
                          <a:spcPts val="2800"/>
                        </a:lnSpc>
                        <a:spcBef>
                          <a:spcPct val="0"/>
                        </a:spcBef>
                        <a:defRPr/>
                      </a:pPr>
                      <a:r>
                        <a:rPr lang="en-US" sz="2000" kern="1200" dirty="0">
                          <a:solidFill>
                            <a:srgbClr val="042A21"/>
                          </a:solidFill>
                          <a:latin typeface="Poppins Medium"/>
                          <a:ea typeface="+mn-ea"/>
                          <a:cs typeface="Poppins Medium"/>
                          <a:sym typeface="Montserrat Bold"/>
                        </a:rPr>
                        <a:t>Rates and Annual Charges Outstanding</a:t>
                      </a:r>
                      <a:endParaRPr lang="en-US" sz="2000" kern="1200" dirty="0">
                        <a:solidFill>
                          <a:srgbClr val="042A21"/>
                        </a:solidFill>
                        <a:latin typeface="Poppins Medium"/>
                        <a:ea typeface="+mn-ea"/>
                        <a:cs typeface="Poppins Mediu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0658">
                <a:tc>
                  <a:txBody>
                    <a:bodyPr/>
                    <a:lstStyle/>
                    <a:p>
                      <a:pPr algn="l">
                        <a:lnSpc>
                          <a:spcPts val="2800"/>
                        </a:lnSpc>
                        <a:spcBef>
                          <a:spcPct val="0"/>
                        </a:spcBef>
                        <a:defRPr/>
                      </a:pPr>
                      <a:r>
                        <a:rPr lang="en-US" sz="2000" kern="1200" dirty="0">
                          <a:solidFill>
                            <a:srgbClr val="042A21"/>
                          </a:solidFill>
                          <a:latin typeface="Poppins Medium"/>
                          <a:ea typeface="+mn-ea"/>
                          <a:cs typeface="Poppins Medium"/>
                          <a:sym typeface="Montserrat Bold"/>
                        </a:rPr>
                        <a:t>Debt Service Cover Ratio</a:t>
                      </a:r>
                      <a:endParaRPr lang="en-US" sz="2000" kern="1200" dirty="0">
                        <a:solidFill>
                          <a:srgbClr val="042A21"/>
                        </a:solidFill>
                        <a:latin typeface="Poppins Medium"/>
                        <a:ea typeface="+mn-ea"/>
                        <a:cs typeface="Poppins Mediu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00658">
                <a:tc>
                  <a:txBody>
                    <a:bodyPr/>
                    <a:lstStyle/>
                    <a:p>
                      <a:pPr algn="l">
                        <a:lnSpc>
                          <a:spcPts val="2800"/>
                        </a:lnSpc>
                        <a:spcBef>
                          <a:spcPct val="0"/>
                        </a:spcBef>
                        <a:defRPr/>
                      </a:pPr>
                      <a:r>
                        <a:rPr lang="en-US" sz="2000" kern="1200" dirty="0">
                          <a:solidFill>
                            <a:srgbClr val="042A21"/>
                          </a:solidFill>
                          <a:latin typeface="Poppins Medium"/>
                          <a:ea typeface="+mn-ea"/>
                          <a:cs typeface="Poppins Medium"/>
                          <a:sym typeface="Montserrat Bold"/>
                        </a:rPr>
                        <a:t>Building and Infrastructure Renewals Ratio</a:t>
                      </a:r>
                      <a:endParaRPr lang="en-US" sz="2000" kern="1200" dirty="0">
                        <a:solidFill>
                          <a:srgbClr val="042A21"/>
                        </a:solidFill>
                        <a:latin typeface="Poppins Medium"/>
                        <a:ea typeface="+mn-ea"/>
                        <a:cs typeface="Poppins Mediu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00658">
                <a:tc>
                  <a:txBody>
                    <a:bodyPr/>
                    <a:lstStyle/>
                    <a:p>
                      <a:pPr algn="l">
                        <a:lnSpc>
                          <a:spcPts val="2800"/>
                        </a:lnSpc>
                        <a:spcBef>
                          <a:spcPct val="0"/>
                        </a:spcBef>
                        <a:defRPr/>
                      </a:pPr>
                      <a:r>
                        <a:rPr lang="en-US" sz="2000" kern="1200" dirty="0">
                          <a:solidFill>
                            <a:srgbClr val="042A21"/>
                          </a:solidFill>
                          <a:latin typeface="Poppins Medium"/>
                          <a:ea typeface="+mn-ea"/>
                          <a:cs typeface="Poppins Medium"/>
                          <a:sym typeface="Montserrat Bold"/>
                        </a:rPr>
                        <a:t>Operating Performance Ratio</a:t>
                      </a:r>
                      <a:endParaRPr lang="en-US" sz="2000" kern="1200" dirty="0">
                        <a:solidFill>
                          <a:srgbClr val="042A21"/>
                        </a:solidFill>
                        <a:latin typeface="Poppins Medium"/>
                        <a:ea typeface="+mn-ea"/>
                        <a:cs typeface="Poppins Medium"/>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lvl="0" indent="0" algn="ctr">
                        <a:lnSpc>
                          <a:spcPts val="2800"/>
                        </a:lnSpc>
                        <a:spcBef>
                          <a:spcPct val="0"/>
                        </a:spcBef>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Freeform 3"/>
          <p:cNvSpPr/>
          <p:nvPr/>
        </p:nvSpPr>
        <p:spPr>
          <a:xfrm>
            <a:off x="10456377" y="2626279"/>
            <a:ext cx="367739" cy="412223"/>
          </a:xfrm>
          <a:custGeom>
            <a:avLst/>
            <a:gdLst/>
            <a:ahLst/>
            <a:cxnLst/>
            <a:rect l="l" t="t" r="r" b="b"/>
            <a:pathLst>
              <a:path w="367739" h="412223">
                <a:moveTo>
                  <a:pt x="0" y="0"/>
                </a:moveTo>
                <a:lnTo>
                  <a:pt x="367738" y="0"/>
                </a:lnTo>
                <a:lnTo>
                  <a:pt x="367738"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357035" y="2585482"/>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363808" y="6204652"/>
            <a:ext cx="367739" cy="412223"/>
          </a:xfrm>
          <a:custGeom>
            <a:avLst/>
            <a:gdLst/>
            <a:ahLst/>
            <a:cxnLst/>
            <a:rect l="l" t="t" r="r" b="b"/>
            <a:pathLst>
              <a:path w="367739" h="412223">
                <a:moveTo>
                  <a:pt x="0" y="0"/>
                </a:moveTo>
                <a:lnTo>
                  <a:pt x="367738" y="0"/>
                </a:lnTo>
                <a:lnTo>
                  <a:pt x="367738"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198404" y="3493039"/>
            <a:ext cx="552877" cy="417171"/>
          </a:xfrm>
          <a:custGeom>
            <a:avLst/>
            <a:gdLst/>
            <a:ahLst/>
            <a:cxnLst/>
            <a:rect l="l" t="t" r="r" b="b"/>
            <a:pathLst>
              <a:path w="552877" h="417171">
                <a:moveTo>
                  <a:pt x="0" y="0"/>
                </a:moveTo>
                <a:lnTo>
                  <a:pt x="552877" y="0"/>
                </a:lnTo>
                <a:lnTo>
                  <a:pt x="552877" y="417171"/>
                </a:lnTo>
                <a:lnTo>
                  <a:pt x="0" y="417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98001" y="486665"/>
            <a:ext cx="13380633" cy="664845"/>
          </a:xfrm>
          <a:prstGeom prst="rect">
            <a:avLst/>
          </a:prstGeom>
        </p:spPr>
        <p:txBody>
          <a:bodyPr lIns="0" tIns="0" rIns="0" bIns="0" rtlCol="0" anchor="t">
            <a:spAutoFit/>
          </a:bodyPr>
          <a:lstStyle/>
          <a:p>
            <a:pPr marL="0" marR="0" lvl="0" indent="0" algn="l" defTabSz="914400" rtl="0" eaLnBrk="1" fontAlgn="auto" latinLnBrk="0" hangingPunct="1">
              <a:lnSpc>
                <a:spcPts val="5145"/>
              </a:lnSpc>
              <a:spcBef>
                <a:spcPts val="0"/>
              </a:spcBef>
              <a:spcAft>
                <a:spcPts val="0"/>
              </a:spcAft>
              <a:buClrTx/>
              <a:buSzTx/>
              <a:buFontTx/>
              <a:buNone/>
              <a:tabLst/>
              <a:defRPr/>
            </a:pPr>
            <a:r>
              <a:rPr kumimoji="0" lang="en-US" sz="4900" b="1" i="0" u="none" strike="noStrike" kern="1200" cap="none" spc="0" normalizeH="0" baseline="0" noProof="0">
                <a:ln>
                  <a:noFill/>
                </a:ln>
                <a:solidFill>
                  <a:srgbClr val="192954"/>
                </a:solidFill>
                <a:effectLst/>
                <a:uLnTx/>
                <a:uFillTx/>
                <a:latin typeface="Montserrat Bold"/>
                <a:ea typeface="Montserrat Bold"/>
                <a:cs typeface="Montserrat Bold"/>
                <a:sym typeface="Montserrat Bold"/>
              </a:rPr>
              <a:t>Financial Performance Indicators</a:t>
            </a:r>
          </a:p>
        </p:txBody>
      </p:sp>
      <p:sp>
        <p:nvSpPr>
          <p:cNvPr id="8" name="Freeform 8"/>
          <p:cNvSpPr/>
          <p:nvPr/>
        </p:nvSpPr>
        <p:spPr>
          <a:xfrm>
            <a:off x="10363808" y="3470558"/>
            <a:ext cx="552877" cy="417171"/>
          </a:xfrm>
          <a:custGeom>
            <a:avLst/>
            <a:gdLst/>
            <a:ahLst/>
            <a:cxnLst/>
            <a:rect l="l" t="t" r="r" b="b"/>
            <a:pathLst>
              <a:path w="552877" h="417171">
                <a:moveTo>
                  <a:pt x="0" y="0"/>
                </a:moveTo>
                <a:lnTo>
                  <a:pt x="552877" y="0"/>
                </a:lnTo>
                <a:lnTo>
                  <a:pt x="552877" y="417171"/>
                </a:lnTo>
                <a:lnTo>
                  <a:pt x="0" y="417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2383542" y="4517686"/>
            <a:ext cx="367739" cy="412223"/>
          </a:xfrm>
          <a:custGeom>
            <a:avLst/>
            <a:gdLst/>
            <a:ahLst/>
            <a:cxnLst/>
            <a:rect l="l" t="t" r="r" b="b"/>
            <a:pathLst>
              <a:path w="367739" h="412223">
                <a:moveTo>
                  <a:pt x="0" y="0"/>
                </a:moveTo>
                <a:lnTo>
                  <a:pt x="367739" y="0"/>
                </a:lnTo>
                <a:lnTo>
                  <a:pt x="367739" y="412224"/>
                </a:lnTo>
                <a:lnTo>
                  <a:pt x="0" y="41222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56377" y="4517686"/>
            <a:ext cx="367739" cy="412223"/>
          </a:xfrm>
          <a:custGeom>
            <a:avLst/>
            <a:gdLst/>
            <a:ahLst/>
            <a:cxnLst/>
            <a:rect l="l" t="t" r="r" b="b"/>
            <a:pathLst>
              <a:path w="367739" h="412223">
                <a:moveTo>
                  <a:pt x="0" y="0"/>
                </a:moveTo>
                <a:lnTo>
                  <a:pt x="367738" y="0"/>
                </a:lnTo>
                <a:lnTo>
                  <a:pt x="367738" y="412224"/>
                </a:lnTo>
                <a:lnTo>
                  <a:pt x="0" y="41222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363808" y="5358535"/>
            <a:ext cx="367739" cy="412223"/>
          </a:xfrm>
          <a:custGeom>
            <a:avLst/>
            <a:gdLst/>
            <a:ahLst/>
            <a:cxnLst/>
            <a:rect l="l" t="t" r="r" b="b"/>
            <a:pathLst>
              <a:path w="367739" h="412223">
                <a:moveTo>
                  <a:pt x="0" y="0"/>
                </a:moveTo>
                <a:lnTo>
                  <a:pt x="367738" y="0"/>
                </a:lnTo>
                <a:lnTo>
                  <a:pt x="367738"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383542" y="5358535"/>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0271238" y="7055025"/>
            <a:ext cx="552877" cy="417171"/>
          </a:xfrm>
          <a:custGeom>
            <a:avLst/>
            <a:gdLst/>
            <a:ahLst/>
            <a:cxnLst/>
            <a:rect l="l" t="t" r="r" b="b"/>
            <a:pathLst>
              <a:path w="552877" h="417171">
                <a:moveTo>
                  <a:pt x="0" y="0"/>
                </a:moveTo>
                <a:lnTo>
                  <a:pt x="552877" y="0"/>
                </a:lnTo>
                <a:lnTo>
                  <a:pt x="552877" y="417171"/>
                </a:lnTo>
                <a:lnTo>
                  <a:pt x="0" y="417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8573121" y="7059973"/>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8548003" y="6202367"/>
            <a:ext cx="552877" cy="417171"/>
          </a:xfrm>
          <a:custGeom>
            <a:avLst/>
            <a:gdLst/>
            <a:ahLst/>
            <a:cxnLst/>
            <a:rect l="l" t="t" r="r" b="b"/>
            <a:pathLst>
              <a:path w="552877" h="417171">
                <a:moveTo>
                  <a:pt x="0" y="0"/>
                </a:moveTo>
                <a:lnTo>
                  <a:pt x="552877" y="0"/>
                </a:lnTo>
                <a:lnTo>
                  <a:pt x="552877" y="417171"/>
                </a:lnTo>
                <a:lnTo>
                  <a:pt x="0" y="417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625540" y="2626279"/>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440402" y="3493039"/>
            <a:ext cx="552877" cy="417171"/>
          </a:xfrm>
          <a:custGeom>
            <a:avLst/>
            <a:gdLst/>
            <a:ahLst/>
            <a:cxnLst/>
            <a:rect l="l" t="t" r="r" b="b"/>
            <a:pathLst>
              <a:path w="552877" h="417171">
                <a:moveTo>
                  <a:pt x="0" y="0"/>
                </a:moveTo>
                <a:lnTo>
                  <a:pt x="552877" y="0"/>
                </a:lnTo>
                <a:lnTo>
                  <a:pt x="552877" y="417171"/>
                </a:lnTo>
                <a:lnTo>
                  <a:pt x="0" y="417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625540" y="4367410"/>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8625540" y="5358535"/>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2388091" y="6170679"/>
            <a:ext cx="367739" cy="412223"/>
          </a:xfrm>
          <a:custGeom>
            <a:avLst/>
            <a:gdLst/>
            <a:ahLst/>
            <a:cxnLst/>
            <a:rect l="l" t="t" r="r" b="b"/>
            <a:pathLst>
              <a:path w="367739" h="412223">
                <a:moveTo>
                  <a:pt x="0" y="0"/>
                </a:moveTo>
                <a:lnTo>
                  <a:pt x="367739" y="0"/>
                </a:lnTo>
                <a:lnTo>
                  <a:pt x="367739" y="412223"/>
                </a:lnTo>
                <a:lnTo>
                  <a:pt x="0" y="412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2290972" y="7190378"/>
            <a:ext cx="552877" cy="417171"/>
          </a:xfrm>
          <a:custGeom>
            <a:avLst/>
            <a:gdLst/>
            <a:ahLst/>
            <a:cxnLst/>
            <a:rect l="l" t="t" r="r" b="b"/>
            <a:pathLst>
              <a:path w="552877" h="417171">
                <a:moveTo>
                  <a:pt x="0" y="0"/>
                </a:moveTo>
                <a:lnTo>
                  <a:pt x="552877" y="0"/>
                </a:lnTo>
                <a:lnTo>
                  <a:pt x="552877" y="417171"/>
                </a:lnTo>
                <a:lnTo>
                  <a:pt x="0" y="417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1567192" y="1154018"/>
            <a:ext cx="11615408" cy="705001"/>
          </a:xfrm>
          <a:prstGeom prst="rect">
            <a:avLst/>
          </a:prstGeom>
        </p:spPr>
        <p:txBody>
          <a:bodyPr wrap="square" lIns="0" tIns="0" rIns="0" bIns="0" rtlCol="0" anchor="t">
            <a:spAutoFit/>
          </a:bodyPr>
          <a:lstStyle/>
          <a:p>
            <a:pPr marL="0" marR="0" lvl="0" indent="0" algn="l" defTabSz="914400" rtl="0" eaLnBrk="1" fontAlgn="auto" latinLnBrk="0" hangingPunct="1">
              <a:lnSpc>
                <a:spcPts val="5428"/>
              </a:lnSpc>
              <a:spcBef>
                <a:spcPct val="0"/>
              </a:spcBef>
              <a:spcAft>
                <a:spcPts val="0"/>
              </a:spcAft>
              <a:buClrTx/>
              <a:buSzTx/>
              <a:buFontTx/>
              <a:buNone/>
              <a:tabLst/>
              <a:defRPr/>
            </a:pPr>
            <a:r>
              <a:rPr kumimoji="0" lang="en-US" sz="5170" b="1" i="0" u="none" strike="noStrike" kern="1200" cap="none" spc="0" normalizeH="0" baseline="0" noProof="0" dirty="0">
                <a:ln>
                  <a:noFill/>
                </a:ln>
                <a:solidFill>
                  <a:srgbClr val="063831"/>
                </a:solidFill>
                <a:effectLst/>
                <a:uLnTx/>
                <a:uFillTx/>
                <a:latin typeface="Poppins Bold"/>
                <a:ea typeface="+mn-ea"/>
                <a:cs typeface="Poppins Bold"/>
                <a:sym typeface="Poppins Bold"/>
              </a:rPr>
              <a:t>Cash Flow Position</a:t>
            </a:r>
          </a:p>
        </p:txBody>
      </p:sp>
      <p:sp>
        <p:nvSpPr>
          <p:cNvPr id="3" name="TextBox 3"/>
          <p:cNvSpPr txBox="1"/>
          <p:nvPr/>
        </p:nvSpPr>
        <p:spPr>
          <a:xfrm>
            <a:off x="1567192" y="2459263"/>
            <a:ext cx="15153617" cy="7194277"/>
          </a:xfrm>
          <a:prstGeom prst="rect">
            <a:avLst/>
          </a:prstGeom>
        </p:spPr>
        <p:txBody>
          <a:bodyPr lIns="0" tIns="0" rIns="0" bIns="0" rtlCol="0" anchor="t">
            <a:spAutoFit/>
          </a:bodyPr>
          <a:lstStyle/>
          <a:p>
            <a:pPr marL="457200" marR="0" lvl="0" indent="-457200" algn="just" defTabSz="914400" rtl="0" eaLnBrk="1" fontAlgn="auto" latinLnBrk="0" hangingPunct="1">
              <a:lnSpc>
                <a:spcPts val="3292"/>
              </a:lnSpc>
              <a:spcBef>
                <a:spcPts val="0"/>
              </a:spcBef>
              <a:spcAft>
                <a:spcPts val="0"/>
              </a:spcAft>
              <a:buClrTx/>
              <a:buSzTx/>
              <a:buFont typeface="Arial" panose="020B0604020202020204" pitchFamily="34" charset="0"/>
              <a:buChar char="•"/>
              <a:tabLst/>
              <a:defRPr/>
            </a:pP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Actions taken to address the long-term financial sustainability of Council.</a:t>
            </a:r>
          </a:p>
          <a:p>
            <a:pPr marL="457200" marR="0" lvl="0" indent="-457200" algn="just" defTabSz="914400" rtl="0" eaLnBrk="1" fontAlgn="auto" latinLnBrk="0" hangingPunct="1">
              <a:lnSpc>
                <a:spcPts val="3292"/>
              </a:lnSpc>
              <a:spcBef>
                <a:spcPts val="0"/>
              </a:spcBef>
              <a:spcAft>
                <a:spcPts val="0"/>
              </a:spcAft>
              <a:buClrTx/>
              <a:buSzTx/>
              <a:buFont typeface="Arial" panose="020B0604020202020204" pitchFamily="34" charset="0"/>
              <a:buChar char="•"/>
              <a:tabLst/>
              <a:defRPr/>
            </a:pPr>
            <a:endPar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endParaRPr>
          </a:p>
          <a:p>
            <a:pPr marL="457200" marR="0" lvl="0" indent="-457200" algn="just" defTabSz="914400" rtl="0" eaLnBrk="1" fontAlgn="auto" latinLnBrk="0" hangingPunct="1">
              <a:lnSpc>
                <a:spcPts val="3292"/>
              </a:lnSpc>
              <a:spcBef>
                <a:spcPts val="0"/>
              </a:spcBef>
              <a:spcAft>
                <a:spcPts val="0"/>
              </a:spcAft>
              <a:buClrTx/>
              <a:buSzTx/>
              <a:buFont typeface="Arial" panose="020B0604020202020204" pitchFamily="34" charset="0"/>
              <a:buChar char="•"/>
              <a:tabLst/>
              <a:defRPr/>
            </a:pP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Cash position has </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rPr>
              <a:t>improved </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at </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rPr>
              <a:t>30 June 2025.</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 Council unrestricted cash position has improved from 117K (2023) to </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rPr>
              <a:t>$1.524 million (2025).</a:t>
            </a:r>
            <a:endPar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endParaRPr>
          </a:p>
          <a:p>
            <a:pPr marL="0" marR="0" lvl="0" indent="0" algn="just" defTabSz="914400" rtl="0" eaLnBrk="1" fontAlgn="auto" latinLnBrk="0" hangingPunct="1">
              <a:lnSpc>
                <a:spcPts val="3292"/>
              </a:lnSpc>
              <a:spcBef>
                <a:spcPts val="0"/>
              </a:spcBef>
              <a:spcAft>
                <a:spcPts val="0"/>
              </a:spcAft>
              <a:buClrTx/>
              <a:buSzTx/>
              <a:buFontTx/>
              <a:buNone/>
              <a:tabLst/>
              <a:defRPr/>
            </a:pPr>
            <a:endPar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endParaRPr>
          </a:p>
          <a:p>
            <a:pPr marL="457200" marR="0" lvl="0" indent="-457200" algn="just" defTabSz="914400" rtl="0" eaLnBrk="1" fontAlgn="auto" latinLnBrk="0" hangingPunct="1">
              <a:lnSpc>
                <a:spcPts val="3292"/>
              </a:lnSpc>
              <a:spcBef>
                <a:spcPts val="0"/>
              </a:spcBef>
              <a:spcAft>
                <a:spcPts val="0"/>
              </a:spcAft>
              <a:buClrTx/>
              <a:buSzTx/>
              <a:buFont typeface="Arial" panose="020B0604020202020204" pitchFamily="34" charset="0"/>
              <a:buChar char="•"/>
              <a:tabLst/>
              <a:defRPr/>
            </a:pP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Asset sales proceeds have been used to replenish internal restricted reserve funds such as the buildings and infrastructure reserve and plant replacement reserve. These sales were not used to artificially increase the unrestricted cash reserves.</a:t>
            </a:r>
          </a:p>
          <a:p>
            <a:pPr marL="0" marR="0" lvl="0" indent="0" algn="just" defTabSz="914400" rtl="0" eaLnBrk="1" fontAlgn="auto" latinLnBrk="0" hangingPunct="1">
              <a:lnSpc>
                <a:spcPts val="3292"/>
              </a:lnSpc>
              <a:spcBef>
                <a:spcPts val="0"/>
              </a:spcBef>
              <a:spcAft>
                <a:spcPts val="0"/>
              </a:spcAft>
              <a:buClrTx/>
              <a:buSzTx/>
              <a:buFontTx/>
              <a:buNone/>
              <a:tabLst/>
              <a:defRPr/>
            </a:pPr>
            <a:endPar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endParaRPr>
          </a:p>
          <a:p>
            <a:pPr marL="457200" marR="0" lvl="0" indent="-457200" algn="just" defTabSz="914400" rtl="0" eaLnBrk="1" fontAlgn="auto" latinLnBrk="0" hangingPunct="1">
              <a:lnSpc>
                <a:spcPts val="3292"/>
              </a:lnSpc>
              <a:spcBef>
                <a:spcPct val="0"/>
              </a:spcBef>
              <a:spcAft>
                <a:spcPts val="0"/>
              </a:spcAft>
              <a:buClrTx/>
              <a:buSzTx/>
              <a:buFont typeface="Arial" panose="020B0604020202020204" pitchFamily="34" charset="0"/>
              <a:buChar char="•"/>
              <a:tabLst/>
              <a:defRPr/>
            </a:pP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Council has taken measures to increase discretionary cash position including service level decisions taken by Council, management undertaking business unit service reviews and an </a:t>
            </a:r>
            <a:r>
              <a:rPr kumimoji="0" lang="en-US" sz="2899" b="0" i="0" u="none" strike="noStrike" kern="1200" cap="none" spc="0" normalizeH="0" baseline="0" noProof="0" dirty="0" err="1">
                <a:ln>
                  <a:noFill/>
                </a:ln>
                <a:solidFill>
                  <a:srgbClr val="042A21"/>
                </a:solidFill>
                <a:effectLst/>
                <a:uLnTx/>
                <a:uFillTx/>
                <a:latin typeface="Poppins Medium"/>
                <a:ea typeface="+mn-ea"/>
                <a:cs typeface="Poppins Medium"/>
                <a:sym typeface="Poppins"/>
              </a:rPr>
              <a:t>organisation</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 restructure with reduction in workforce numbers in 2024.</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rPr>
              <a:t> </a:t>
            </a:r>
          </a:p>
          <a:p>
            <a:pPr marL="457200" marR="0" lvl="0" indent="-457200" algn="just" defTabSz="914400" rtl="0" eaLnBrk="1" fontAlgn="auto" latinLnBrk="0" hangingPunct="1">
              <a:lnSpc>
                <a:spcPts val="3292"/>
              </a:lnSpc>
              <a:spcBef>
                <a:spcPct val="0"/>
              </a:spcBef>
              <a:spcAft>
                <a:spcPts val="0"/>
              </a:spcAft>
              <a:buClrTx/>
              <a:buSzTx/>
              <a:buFont typeface="Arial" panose="020B0604020202020204" pitchFamily="34" charset="0"/>
              <a:buChar char="•"/>
              <a:tabLst/>
              <a:defRPr/>
            </a:pPr>
            <a:endPar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endParaRPr>
          </a:p>
          <a:p>
            <a:pPr marL="457200" marR="0" lvl="0" indent="-457200" algn="just" defTabSz="914400" rtl="0" eaLnBrk="1" fontAlgn="auto" latinLnBrk="0" hangingPunct="1">
              <a:lnSpc>
                <a:spcPts val="3292"/>
              </a:lnSpc>
              <a:spcBef>
                <a:spcPct val="0"/>
              </a:spcBef>
              <a:spcAft>
                <a:spcPts val="0"/>
              </a:spcAft>
              <a:buClrTx/>
              <a:buSzTx/>
              <a:buFont typeface="Arial" panose="020B0604020202020204" pitchFamily="34" charset="0"/>
              <a:buChar char="•"/>
              <a:tabLst/>
              <a:defRPr/>
            </a:pP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rPr>
              <a:t>Annual</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a:rPr>
              <a:t> budget savings achieved of over </a:t>
            </a:r>
            <a:r>
              <a:rPr kumimoji="0" lang="en-US" sz="2899" b="0" i="0" u="none" strike="noStrike" kern="1200" cap="none" spc="0" normalizeH="0" baseline="0" noProof="0" dirty="0">
                <a:ln>
                  <a:noFill/>
                </a:ln>
                <a:solidFill>
                  <a:srgbClr val="042A21"/>
                </a:solidFill>
                <a:effectLst/>
                <a:uLnTx/>
                <a:uFillTx/>
                <a:latin typeface="Poppins Medium"/>
                <a:ea typeface="+mn-ea"/>
                <a:cs typeface="Poppins Medium"/>
                <a:sym typeface="Poppins Bold"/>
              </a:rPr>
              <a:t>$1.5 million as a result of measures taken by Council.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en-AU"/>
          </a:p>
        </p:txBody>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42A21"/>
            </a:solidFill>
          </p:spPr>
          <p:txBody>
            <a:bodyPr/>
            <a:lstStyle/>
            <a:p>
              <a:endParaRPr lang="en-AU"/>
            </a:p>
          </p:txBody>
        </p:sp>
      </p:grpSp>
      <p:sp>
        <p:nvSpPr>
          <p:cNvPr id="5" name="Freeform 5"/>
          <p:cNvSpPr/>
          <p:nvPr/>
        </p:nvSpPr>
        <p:spPr>
          <a:xfrm>
            <a:off x="2631537" y="1160547"/>
            <a:ext cx="4404957" cy="6221788"/>
          </a:xfrm>
          <a:custGeom>
            <a:avLst/>
            <a:gdLst/>
            <a:ahLst/>
            <a:cxnLst/>
            <a:rect l="l" t="t" r="r" b="b"/>
            <a:pathLst>
              <a:path w="4404957" h="6221788">
                <a:moveTo>
                  <a:pt x="0" y="0"/>
                </a:moveTo>
                <a:lnTo>
                  <a:pt x="4404957" y="0"/>
                </a:lnTo>
                <a:lnTo>
                  <a:pt x="4404957" y="6221788"/>
                </a:lnTo>
                <a:lnTo>
                  <a:pt x="0" y="6221788"/>
                </a:lnTo>
                <a:lnTo>
                  <a:pt x="0" y="0"/>
                </a:lnTo>
                <a:close/>
              </a:path>
            </a:pathLst>
          </a:custGeom>
          <a:blipFill>
            <a:blip r:embed="rId2"/>
            <a:stretch>
              <a:fillRect/>
            </a:stretch>
          </a:blipFill>
        </p:spPr>
        <p:txBody>
          <a:bodyPr/>
          <a:lstStyle/>
          <a:p>
            <a:endParaRPr lang="en-AU"/>
          </a:p>
        </p:txBody>
      </p:sp>
      <p:sp>
        <p:nvSpPr>
          <p:cNvPr id="6" name="TextBox 6"/>
          <p:cNvSpPr txBox="1"/>
          <p:nvPr/>
        </p:nvSpPr>
        <p:spPr>
          <a:xfrm>
            <a:off x="7834079" y="2687087"/>
            <a:ext cx="9599480" cy="4398640"/>
          </a:xfrm>
          <a:prstGeom prst="rect">
            <a:avLst/>
          </a:prstGeom>
        </p:spPr>
        <p:txBody>
          <a:bodyPr lIns="0" tIns="0" rIns="0" bIns="0" rtlCol="0" anchor="t">
            <a:spAutoFit/>
          </a:bodyPr>
          <a:lstStyle/>
          <a:p>
            <a:pPr marL="626102" lvl="1" indent="-313051" algn="just">
              <a:lnSpc>
                <a:spcPts val="4059"/>
              </a:lnSpc>
              <a:buFont typeface="Arial"/>
              <a:buChar char="•"/>
            </a:pPr>
            <a:r>
              <a:rPr lang="en-US" sz="2899" dirty="0">
                <a:latin typeface="Poppins Medium"/>
                <a:ea typeface="Poppins Medium"/>
                <a:cs typeface="Poppins Medium"/>
                <a:sym typeface="Poppins Medium"/>
              </a:rPr>
              <a:t>Council operational budget for 2025/2026 is $43 million.</a:t>
            </a:r>
          </a:p>
          <a:p>
            <a:pPr algn="just">
              <a:lnSpc>
                <a:spcPts val="4059"/>
              </a:lnSpc>
            </a:pPr>
            <a:endParaRPr lang="en-US" sz="2899" dirty="0">
              <a:latin typeface="Poppins Medium"/>
              <a:ea typeface="Poppins Medium"/>
              <a:cs typeface="Poppins Medium"/>
              <a:sym typeface="Poppins Medium"/>
            </a:endParaRPr>
          </a:p>
          <a:p>
            <a:pPr marL="626102" lvl="1" indent="-313051" algn="just">
              <a:lnSpc>
                <a:spcPts val="4059"/>
              </a:lnSpc>
              <a:buFont typeface="Arial"/>
              <a:buChar char="•"/>
            </a:pPr>
            <a:r>
              <a:rPr lang="en-US" sz="2899" dirty="0">
                <a:latin typeface="Poppins Medium"/>
                <a:ea typeface="Poppins Medium"/>
                <a:cs typeface="Poppins Medium"/>
                <a:sym typeface="Poppins Medium"/>
              </a:rPr>
              <a:t>Operational Plan is a public document on Council website reviewed and updated each financial year. </a:t>
            </a:r>
          </a:p>
          <a:p>
            <a:pPr algn="l">
              <a:lnSpc>
                <a:spcPts val="6859"/>
              </a:lnSpc>
            </a:pPr>
            <a:endParaRPr lang="en-US" sz="2899" dirty="0">
              <a:solidFill>
                <a:srgbClr val="042A21"/>
              </a:solidFill>
              <a:latin typeface="Poppins Medium"/>
              <a:ea typeface="Poppins Medium"/>
              <a:cs typeface="Poppins Medium"/>
              <a:sym typeface="Poppins Medium"/>
            </a:endParaRPr>
          </a:p>
          <a:p>
            <a:pPr algn="l">
              <a:lnSpc>
                <a:spcPts val="2800"/>
              </a:lnSpc>
              <a:spcBef>
                <a:spcPct val="0"/>
              </a:spcBef>
            </a:pPr>
            <a:endParaRPr lang="en-US" sz="2899" dirty="0">
              <a:solidFill>
                <a:srgbClr val="042A21"/>
              </a:solidFill>
              <a:latin typeface="Poppins Medium"/>
              <a:ea typeface="Poppins Medium"/>
              <a:cs typeface="Poppins Medium"/>
              <a:sym typeface="Poppins Medium"/>
            </a:endParaRPr>
          </a:p>
        </p:txBody>
      </p:sp>
      <p:sp>
        <p:nvSpPr>
          <p:cNvPr id="7" name="TextBox 7"/>
          <p:cNvSpPr txBox="1"/>
          <p:nvPr/>
        </p:nvSpPr>
        <p:spPr>
          <a:xfrm>
            <a:off x="7814507" y="1662807"/>
            <a:ext cx="9619052" cy="1384995"/>
          </a:xfrm>
          <a:prstGeom prst="rect">
            <a:avLst/>
          </a:prstGeom>
        </p:spPr>
        <p:txBody>
          <a:bodyPr wrap="square" lIns="0" tIns="0" rIns="0" bIns="0" rtlCol="0" anchor="t">
            <a:spAutoFit/>
          </a:bodyPr>
          <a:lstStyle/>
          <a:p>
            <a:pPr algn="l">
              <a:lnSpc>
                <a:spcPts val="5428"/>
              </a:lnSpc>
            </a:pPr>
            <a:r>
              <a:rPr lang="en-US" sz="5170" b="1" dirty="0">
                <a:solidFill>
                  <a:srgbClr val="063831"/>
                </a:solidFill>
                <a:latin typeface="Poppins Bold"/>
                <a:ea typeface="Poppins Bold"/>
                <a:cs typeface="Poppins Bold"/>
                <a:sym typeface="Poppins Bold"/>
              </a:rPr>
              <a:t>Operational Plan 2025/2026</a:t>
            </a:r>
          </a:p>
          <a:p>
            <a:pPr algn="l">
              <a:lnSpc>
                <a:spcPts val="5428"/>
              </a:lnSpc>
            </a:pPr>
            <a:endParaRPr lang="en-US" sz="5170" b="1" dirty="0">
              <a:solidFill>
                <a:srgbClr val="063831"/>
              </a:solidFill>
              <a:latin typeface="Poppins Bold"/>
              <a:ea typeface="Poppins Bold"/>
              <a:cs typeface="Poppins Bold"/>
              <a:sym typeface="Poppi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en-AU"/>
          </a:p>
        </p:txBody>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42A21"/>
            </a:solidFill>
          </p:spPr>
          <p:txBody>
            <a:bodyPr/>
            <a:lstStyle/>
            <a:p>
              <a:endParaRPr lang="en-AU"/>
            </a:p>
          </p:txBody>
        </p:sp>
      </p:grpSp>
      <p:sp>
        <p:nvSpPr>
          <p:cNvPr id="5" name="TextBox 5"/>
          <p:cNvSpPr txBox="1"/>
          <p:nvPr/>
        </p:nvSpPr>
        <p:spPr>
          <a:xfrm>
            <a:off x="7834079" y="2476500"/>
            <a:ext cx="9599480" cy="5756256"/>
          </a:xfrm>
          <a:prstGeom prst="rect">
            <a:avLst/>
          </a:prstGeom>
        </p:spPr>
        <p:txBody>
          <a:bodyPr lIns="0" tIns="0" rIns="0" bIns="0" rtlCol="0" anchor="t">
            <a:spAutoFit/>
          </a:bodyPr>
          <a:lstStyle/>
          <a:p>
            <a:pPr marL="626102" lvl="1" indent="-313051" algn="just">
              <a:lnSpc>
                <a:spcPts val="4059"/>
              </a:lnSpc>
              <a:buFont typeface="Arial"/>
              <a:buChar char="•"/>
            </a:pPr>
            <a:r>
              <a:rPr lang="en-US" sz="2899" dirty="0">
                <a:solidFill>
                  <a:srgbClr val="042A21"/>
                </a:solidFill>
                <a:latin typeface="Poppins Medium"/>
                <a:ea typeface="Poppins Medium"/>
                <a:cs typeface="Poppins Medium"/>
                <a:sym typeface="Poppins Medium"/>
              </a:rPr>
              <a:t>Council ordinary rates total income is </a:t>
            </a:r>
            <a:r>
              <a:rPr lang="en-US" sz="2899" dirty="0">
                <a:latin typeface="Poppins Medium"/>
                <a:ea typeface="Poppins Medium"/>
                <a:cs typeface="Poppins Medium"/>
                <a:sym typeface="Poppins Medium"/>
              </a:rPr>
              <a:t>$9.65 million (per annum). This equates to 23% of all income sources in the operating budget.</a:t>
            </a:r>
          </a:p>
          <a:p>
            <a:pPr algn="just">
              <a:lnSpc>
                <a:spcPts val="4059"/>
              </a:lnSpc>
            </a:pPr>
            <a:endParaRPr lang="en-US" sz="2899" dirty="0">
              <a:latin typeface="Poppins Medium"/>
              <a:ea typeface="Poppins Medium"/>
              <a:cs typeface="Poppins Medium"/>
              <a:sym typeface="Poppins Medium"/>
            </a:endParaRPr>
          </a:p>
          <a:p>
            <a:pPr algn="just">
              <a:lnSpc>
                <a:spcPts val="4059"/>
              </a:lnSpc>
            </a:pPr>
            <a:r>
              <a:rPr lang="en-US" sz="2899" dirty="0">
                <a:latin typeface="Poppins Medium"/>
                <a:ea typeface="Poppins Medium"/>
                <a:cs typeface="Poppins Medium"/>
                <a:sym typeface="Poppins Medium"/>
              </a:rPr>
              <a:t>(Note: information above excludes  annual charges for water, DWM &amp; sewer)</a:t>
            </a:r>
          </a:p>
          <a:p>
            <a:pPr algn="just">
              <a:lnSpc>
                <a:spcPts val="4059"/>
              </a:lnSpc>
            </a:pPr>
            <a:endParaRPr lang="en-US" sz="2899" dirty="0">
              <a:latin typeface="Poppins Medium"/>
              <a:ea typeface="Poppins Medium"/>
              <a:cs typeface="Poppins Medium"/>
              <a:sym typeface="Poppins Medium"/>
            </a:endParaRPr>
          </a:p>
          <a:p>
            <a:pPr marL="626102" lvl="1" indent="-313051" algn="just">
              <a:lnSpc>
                <a:spcPts val="4059"/>
              </a:lnSpc>
              <a:buFont typeface="Arial"/>
              <a:buChar char="•"/>
            </a:pPr>
            <a:r>
              <a:rPr lang="en-US" sz="2899" dirty="0">
                <a:latin typeface="Poppins Medium"/>
                <a:ea typeface="Poppins Medium"/>
                <a:cs typeface="Poppins Medium"/>
                <a:sym typeface="Poppins Medium"/>
              </a:rPr>
              <a:t>Farmland rating category accounts for 64%</a:t>
            </a:r>
            <a:r>
              <a:rPr lang="en-US" sz="2899" dirty="0">
                <a:solidFill>
                  <a:srgbClr val="042A21"/>
                </a:solidFill>
                <a:latin typeface="Poppins Medium"/>
                <a:ea typeface="Poppins Medium"/>
                <a:cs typeface="Poppins Medium"/>
                <a:sym typeface="Poppins Medium"/>
              </a:rPr>
              <a:t> of total ordinary rates income.</a:t>
            </a:r>
          </a:p>
          <a:p>
            <a:pPr marL="626102" lvl="1" indent="-313051" algn="just">
              <a:lnSpc>
                <a:spcPts val="4059"/>
              </a:lnSpc>
              <a:buFont typeface="Arial"/>
              <a:buChar char="•"/>
            </a:pPr>
            <a:r>
              <a:rPr lang="en-US" sz="2899" dirty="0">
                <a:solidFill>
                  <a:srgbClr val="042A21"/>
                </a:solidFill>
                <a:latin typeface="Poppins Medium"/>
                <a:ea typeface="Poppins Medium"/>
                <a:cs typeface="Poppins Medium"/>
                <a:sym typeface="Poppins Medium"/>
              </a:rPr>
              <a:t>Residential rating categories accounts for 28% of total ordinary rates income.</a:t>
            </a:r>
          </a:p>
        </p:txBody>
      </p:sp>
      <p:sp>
        <p:nvSpPr>
          <p:cNvPr id="6" name="Freeform 6"/>
          <p:cNvSpPr/>
          <p:nvPr/>
        </p:nvSpPr>
        <p:spPr>
          <a:xfrm>
            <a:off x="2690891" y="3104254"/>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TextBox 7"/>
          <p:cNvSpPr txBox="1"/>
          <p:nvPr/>
        </p:nvSpPr>
        <p:spPr>
          <a:xfrm>
            <a:off x="7988767" y="1057275"/>
            <a:ext cx="9444792" cy="2127315"/>
          </a:xfrm>
          <a:prstGeom prst="rect">
            <a:avLst/>
          </a:prstGeom>
        </p:spPr>
        <p:txBody>
          <a:bodyPr lIns="0" tIns="0" rIns="0" bIns="0" rtlCol="0" anchor="t">
            <a:spAutoFit/>
          </a:bodyPr>
          <a:lstStyle/>
          <a:p>
            <a:pPr algn="l">
              <a:lnSpc>
                <a:spcPts val="5428"/>
              </a:lnSpc>
            </a:pPr>
            <a:r>
              <a:rPr lang="en-US" sz="5170" b="1">
                <a:solidFill>
                  <a:srgbClr val="063831"/>
                </a:solidFill>
                <a:latin typeface="Poppins Bold"/>
                <a:ea typeface="Poppins Bold"/>
                <a:cs typeface="Poppins Bold"/>
                <a:sym typeface="Poppins Bold"/>
              </a:rPr>
              <a:t>Upper Lachlan Shire - Ordinary Rates Income </a:t>
            </a:r>
          </a:p>
          <a:p>
            <a:pPr algn="l">
              <a:lnSpc>
                <a:spcPts val="5428"/>
              </a:lnSpc>
            </a:pPr>
            <a:endParaRPr lang="en-US" sz="5170" b="1">
              <a:solidFill>
                <a:srgbClr val="063831"/>
              </a:solidFill>
              <a:latin typeface="Poppins Bold"/>
              <a:ea typeface="Poppins Bold"/>
              <a:cs typeface="Poppins Bold"/>
              <a:sym typeface="Poppi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txBody>
          <a:bodyPr/>
          <a:lstStyle/>
          <a:p>
            <a:endParaRPr lang="en-AU"/>
          </a:p>
        </p:txBody>
      </p:sp>
      <p:sp>
        <p:nvSpPr>
          <p:cNvPr id="3" name="TextBox 3"/>
          <p:cNvSpPr txBox="1"/>
          <p:nvPr/>
        </p:nvSpPr>
        <p:spPr>
          <a:xfrm>
            <a:off x="7338081" y="2439759"/>
            <a:ext cx="9730719" cy="5610225"/>
          </a:xfrm>
          <a:prstGeom prst="rect">
            <a:avLst/>
          </a:prstGeom>
        </p:spPr>
        <p:txBody>
          <a:bodyPr wrap="square" lIns="0" tIns="0" rIns="0" bIns="0" rtlCol="0" anchor="t">
            <a:spAutoFit/>
          </a:bodyPr>
          <a:lstStyle/>
          <a:p>
            <a:pPr algn="l">
              <a:lnSpc>
                <a:spcPts val="6299"/>
              </a:lnSpc>
            </a:pPr>
            <a:r>
              <a:rPr lang="en-US" sz="4500" dirty="0">
                <a:solidFill>
                  <a:srgbClr val="042A21"/>
                </a:solidFill>
                <a:latin typeface="Poppins Medium"/>
                <a:ea typeface="Poppins Medium"/>
                <a:cs typeface="Poppins Medium"/>
                <a:sym typeface="Poppins Medium"/>
              </a:rPr>
              <a:t>Bigga locality (includes </a:t>
            </a:r>
            <a:r>
              <a:rPr lang="en-US" sz="4500" dirty="0">
                <a:latin typeface="Poppins Medium"/>
                <a:ea typeface="Poppins Medium"/>
                <a:cs typeface="Poppins Medium"/>
                <a:sym typeface="Poppins Medium"/>
              </a:rPr>
              <a:t>surrounding parishes) has 345 rates assessments with ordinary rates income </a:t>
            </a:r>
            <a:r>
              <a:rPr lang="en-US" sz="4500" dirty="0" err="1">
                <a:latin typeface="Poppins Medium"/>
                <a:ea typeface="Poppins Medium"/>
                <a:cs typeface="Poppins Medium"/>
                <a:sym typeface="Poppins Medium"/>
              </a:rPr>
              <a:t>totalling</a:t>
            </a:r>
            <a:r>
              <a:rPr lang="en-US" sz="4500" dirty="0">
                <a:latin typeface="Poppins Medium"/>
                <a:ea typeface="Poppins Medium"/>
                <a:cs typeface="Poppins Medium"/>
                <a:sym typeface="Poppins Medium"/>
              </a:rPr>
              <a:t> $402,996 (per annum).</a:t>
            </a:r>
          </a:p>
          <a:p>
            <a:pPr algn="l">
              <a:lnSpc>
                <a:spcPts val="6299"/>
              </a:lnSpc>
              <a:spcBef>
                <a:spcPct val="0"/>
              </a:spcBef>
            </a:pPr>
            <a:r>
              <a:rPr lang="en-US" sz="4500" dirty="0">
                <a:latin typeface="Poppins Medium"/>
                <a:ea typeface="Poppins Medium"/>
                <a:cs typeface="Poppins Medium"/>
                <a:sym typeface="Poppins Medium"/>
              </a:rPr>
              <a:t>This is 4.15% of the total ordinary rates of the Upper </a:t>
            </a:r>
            <a:r>
              <a:rPr lang="en-US" sz="4500" dirty="0">
                <a:solidFill>
                  <a:srgbClr val="042A21"/>
                </a:solidFill>
                <a:latin typeface="Poppins Medium"/>
                <a:ea typeface="Poppins Medium"/>
                <a:cs typeface="Poppins Medium"/>
                <a:sym typeface="Poppins Medium"/>
              </a:rPr>
              <a:t>Lachlan Shire</a:t>
            </a:r>
          </a:p>
        </p:txBody>
      </p:sp>
      <p:sp>
        <p:nvSpPr>
          <p:cNvPr id="5" name="TextBox 5"/>
          <p:cNvSpPr txBox="1"/>
          <p:nvPr/>
        </p:nvSpPr>
        <p:spPr>
          <a:xfrm>
            <a:off x="1986458" y="1057275"/>
            <a:ext cx="14086500" cy="755682"/>
          </a:xfrm>
          <a:prstGeom prst="rect">
            <a:avLst/>
          </a:prstGeom>
        </p:spPr>
        <p:txBody>
          <a:bodyPr lIns="0" tIns="0" rIns="0" bIns="0" rtlCol="0" anchor="t">
            <a:spAutoFit/>
          </a:bodyPr>
          <a:lstStyle/>
          <a:p>
            <a:pPr algn="l">
              <a:lnSpc>
                <a:spcPts val="5428"/>
              </a:lnSpc>
            </a:pPr>
            <a:r>
              <a:rPr lang="en-US" sz="5170" b="1">
                <a:solidFill>
                  <a:srgbClr val="063831"/>
                </a:solidFill>
                <a:latin typeface="Poppins Bold"/>
                <a:ea typeface="Poppins Bold"/>
                <a:cs typeface="Poppins Bold"/>
                <a:sym typeface="Poppins Bold"/>
              </a:rPr>
              <a:t>Bigga Ordinary Rates Income </a:t>
            </a:r>
          </a:p>
        </p:txBody>
      </p:sp>
      <p:pic>
        <p:nvPicPr>
          <p:cNvPr id="7" name="Picture 6">
            <a:extLst>
              <a:ext uri="{FF2B5EF4-FFF2-40B4-BE49-F238E27FC236}">
                <a16:creationId xmlns:a16="http://schemas.microsoft.com/office/drawing/2014/main" id="{A67E391D-F649-37C9-E1E7-F84D2B015B78}"/>
              </a:ext>
            </a:extLst>
          </p:cNvPr>
          <p:cNvPicPr>
            <a:picLocks noChangeAspect="1"/>
          </p:cNvPicPr>
          <p:nvPr/>
        </p:nvPicPr>
        <p:blipFill>
          <a:blip r:embed="rId2"/>
          <a:stretch>
            <a:fillRect/>
          </a:stretch>
        </p:blipFill>
        <p:spPr>
          <a:xfrm>
            <a:off x="1524000" y="2552700"/>
            <a:ext cx="5334000" cy="513976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356</TotalTime>
  <Words>659</Words>
  <Application>Microsoft Office PowerPoint</Application>
  <PresentationFormat>Custom</PresentationFormat>
  <Paragraphs>113</Paragraphs>
  <Slides>19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Poppins ExtraBold Bold</vt:lpstr>
      <vt:lpstr>Hertical Texture</vt:lpstr>
      <vt:lpstr>Poppins Medium Bold</vt:lpstr>
      <vt:lpstr>Calibri</vt:lpstr>
      <vt:lpstr>Aileron Heavy Bold</vt:lpstr>
      <vt:lpstr>Arial</vt:lpstr>
      <vt:lpstr>Aptos</vt:lpstr>
      <vt:lpstr>Montserrat Bold</vt:lpstr>
      <vt:lpstr>Poppins Bold</vt:lpstr>
      <vt:lpstr>Montserrat</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Outreach Meeting 28 Oct 2025 - Bigga</dc:title>
  <dc:creator>April Stons</dc:creator>
  <cp:lastModifiedBy>April Stons</cp:lastModifiedBy>
  <cp:revision>38</cp:revision>
  <dcterms:created xsi:type="dcterms:W3CDTF">2006-08-16T00:00:00Z</dcterms:created>
  <dcterms:modified xsi:type="dcterms:W3CDTF">2025-11-10T00:55:32Z</dcterms:modified>
  <dc:identifier>DAGwAhM0Coo</dc:identifier>
</cp:coreProperties>
</file>